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g" ContentType="image/png"/>
  <Override PartName="/ppt/notesSlides/notesSlide6.xml" ContentType="application/vnd.openxmlformats-officedocument.presentationml.notesSlide+xml"/>
  <Override PartName="/ppt/media/image6.jpg" ContentType="image/png"/>
  <Override PartName="/ppt/notesSlides/notesSlide7.xml" ContentType="application/vnd.openxmlformats-officedocument.presentationml.notesSlide+xml"/>
  <Override PartName="/ppt/media/image7.jpg" ContentType="image/png"/>
  <Override PartName="/ppt/notesSlides/notesSlide8.xml" ContentType="application/vnd.openxmlformats-officedocument.presentationml.notesSlide+xml"/>
  <Override PartName="/ppt/media/image8.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Lst>
  <p:notesMasterIdLst>
    <p:notesMasterId r:id="rId44"/>
  </p:notesMasterIdLst>
  <p:sldIdLst>
    <p:sldId id="256" r:id="rId2"/>
    <p:sldId id="376" r:id="rId3"/>
    <p:sldId id="447" r:id="rId4"/>
    <p:sldId id="492" r:id="rId5"/>
    <p:sldId id="493" r:id="rId6"/>
    <p:sldId id="383" r:id="rId7"/>
    <p:sldId id="460" r:id="rId8"/>
    <p:sldId id="482" r:id="rId9"/>
    <p:sldId id="483" r:id="rId10"/>
    <p:sldId id="484" r:id="rId11"/>
    <p:sldId id="384" r:id="rId12"/>
    <p:sldId id="396" r:id="rId13"/>
    <p:sldId id="450" r:id="rId14"/>
    <p:sldId id="452" r:id="rId15"/>
    <p:sldId id="457" r:id="rId16"/>
    <p:sldId id="414" r:id="rId17"/>
    <p:sldId id="491" r:id="rId18"/>
    <p:sldId id="419" r:id="rId19"/>
    <p:sldId id="461" r:id="rId20"/>
    <p:sldId id="462" r:id="rId21"/>
    <p:sldId id="463" r:id="rId22"/>
    <p:sldId id="464" r:id="rId23"/>
    <p:sldId id="488" r:id="rId24"/>
    <p:sldId id="465" r:id="rId25"/>
    <p:sldId id="468" r:id="rId26"/>
    <p:sldId id="487" r:id="rId27"/>
    <p:sldId id="424" r:id="rId28"/>
    <p:sldId id="470" r:id="rId29"/>
    <p:sldId id="489" r:id="rId30"/>
    <p:sldId id="472" r:id="rId31"/>
    <p:sldId id="473" r:id="rId32"/>
    <p:sldId id="475" r:id="rId33"/>
    <p:sldId id="474" r:id="rId34"/>
    <p:sldId id="490" r:id="rId35"/>
    <p:sldId id="476" r:id="rId36"/>
    <p:sldId id="477" r:id="rId37"/>
    <p:sldId id="478" r:id="rId38"/>
    <p:sldId id="479" r:id="rId39"/>
    <p:sldId id="422" r:id="rId40"/>
    <p:sldId id="481" r:id="rId41"/>
    <p:sldId id="415" r:id="rId42"/>
    <p:sldId id="45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E881DD-EAE6-45AE-BC28-9FCBABD270F7}">
          <p14:sldIdLst>
            <p14:sldId id="256"/>
            <p14:sldId id="376"/>
            <p14:sldId id="447"/>
            <p14:sldId id="492"/>
            <p14:sldId id="493"/>
            <p14:sldId id="383"/>
            <p14:sldId id="460"/>
            <p14:sldId id="482"/>
            <p14:sldId id="483"/>
            <p14:sldId id="484"/>
            <p14:sldId id="384"/>
            <p14:sldId id="396"/>
            <p14:sldId id="450"/>
            <p14:sldId id="452"/>
            <p14:sldId id="457"/>
            <p14:sldId id="414"/>
            <p14:sldId id="491"/>
            <p14:sldId id="419"/>
            <p14:sldId id="461"/>
            <p14:sldId id="462"/>
            <p14:sldId id="463"/>
            <p14:sldId id="464"/>
            <p14:sldId id="488"/>
            <p14:sldId id="465"/>
            <p14:sldId id="468"/>
            <p14:sldId id="487"/>
            <p14:sldId id="424"/>
            <p14:sldId id="470"/>
            <p14:sldId id="489"/>
            <p14:sldId id="472"/>
            <p14:sldId id="473"/>
            <p14:sldId id="475"/>
            <p14:sldId id="474"/>
            <p14:sldId id="490"/>
            <p14:sldId id="476"/>
            <p14:sldId id="477"/>
            <p14:sldId id="478"/>
            <p14:sldId id="479"/>
            <p14:sldId id="422"/>
            <p14:sldId id="481"/>
            <p14:sldId id="415"/>
            <p14:sldId id="459"/>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ed98" initials="m" lastIdx="1" clrIdx="0">
    <p:extLst>
      <p:ext uri="{19B8F6BF-5375-455C-9EA6-DF929625EA0E}">
        <p15:presenceInfo xmlns:p15="http://schemas.microsoft.com/office/powerpoint/2012/main" userId="mohammed98" providerId="None"/>
      </p:ext>
    </p:extLst>
  </p:cmAuthor>
  <p:cmAuthor id="2" name="hamoda d" initials="hd" lastIdx="0" clrIdx="1">
    <p:extLst>
      <p:ext uri="{19B8F6BF-5375-455C-9EA6-DF929625EA0E}">
        <p15:presenceInfo xmlns:p15="http://schemas.microsoft.com/office/powerpoint/2012/main" userId="6dee6675503bf3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3185" autoAdjust="0"/>
    <p:restoredTop sz="97674" autoAdjust="0"/>
  </p:normalViewPr>
  <p:slideViewPr>
    <p:cSldViewPr snapToGrid="0">
      <p:cViewPr varScale="1">
        <p:scale>
          <a:sx n="68" d="100"/>
          <a:sy n="68" d="100"/>
        </p:scale>
        <p:origin x="1164" y="7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1B08E-2B9C-48A1-AE72-63FF45A4E524}"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DA241-9208-42D9-90D2-06C9F4FBF0E4}" type="slidenum">
              <a:rPr lang="en-US" smtClean="0"/>
              <a:t>‹#›</a:t>
            </a:fld>
            <a:endParaRPr lang="en-US"/>
          </a:p>
        </p:txBody>
      </p:sp>
    </p:spTree>
    <p:extLst>
      <p:ext uri="{BB962C8B-B14F-4D97-AF65-F5344CB8AC3E}">
        <p14:creationId xmlns:p14="http://schemas.microsoft.com/office/powerpoint/2010/main" val="2233961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11</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13</a:t>
            </a:fld>
            <a:endParaRPr lang="en-US"/>
          </a:p>
        </p:txBody>
      </p:sp>
    </p:spTree>
    <p:extLst>
      <p:ext uri="{BB962C8B-B14F-4D97-AF65-F5344CB8AC3E}">
        <p14:creationId xmlns:p14="http://schemas.microsoft.com/office/powerpoint/2010/main" val="37045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14</a:t>
            </a:fld>
            <a:endParaRPr lang="en-US"/>
          </a:p>
        </p:txBody>
      </p:sp>
    </p:spTree>
    <p:extLst>
      <p:ext uri="{BB962C8B-B14F-4D97-AF65-F5344CB8AC3E}">
        <p14:creationId xmlns:p14="http://schemas.microsoft.com/office/powerpoint/2010/main" val="146091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15</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16</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17</a:t>
            </a:fld>
            <a:endParaRPr lang="en-US"/>
          </a:p>
        </p:txBody>
      </p:sp>
    </p:spTree>
    <p:extLst>
      <p:ext uri="{BB962C8B-B14F-4D97-AF65-F5344CB8AC3E}">
        <p14:creationId xmlns:p14="http://schemas.microsoft.com/office/powerpoint/2010/main" val="342410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18</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19</a:t>
            </a:fld>
            <a:endParaRPr lang="en-US"/>
          </a:p>
        </p:txBody>
      </p:sp>
    </p:spTree>
    <p:extLst>
      <p:ext uri="{BB962C8B-B14F-4D97-AF65-F5344CB8AC3E}">
        <p14:creationId xmlns:p14="http://schemas.microsoft.com/office/powerpoint/2010/main" val="141743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20</a:t>
            </a:fld>
            <a:endParaRPr lang="en-US"/>
          </a:p>
        </p:txBody>
      </p:sp>
    </p:spTree>
    <p:extLst>
      <p:ext uri="{BB962C8B-B14F-4D97-AF65-F5344CB8AC3E}">
        <p14:creationId xmlns:p14="http://schemas.microsoft.com/office/powerpoint/2010/main" val="88737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21</a:t>
            </a:fld>
            <a:endParaRPr lang="en-US"/>
          </a:p>
        </p:txBody>
      </p:sp>
    </p:spTree>
    <p:extLst>
      <p:ext uri="{BB962C8B-B14F-4D97-AF65-F5344CB8AC3E}">
        <p14:creationId xmlns:p14="http://schemas.microsoft.com/office/powerpoint/2010/main" val="3326313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a:t>
            </a:fld>
            <a:endParaRPr lang="en-US"/>
          </a:p>
        </p:txBody>
      </p:sp>
    </p:spTree>
    <p:extLst>
      <p:ext uri="{BB962C8B-B14F-4D97-AF65-F5344CB8AC3E}">
        <p14:creationId xmlns:p14="http://schemas.microsoft.com/office/powerpoint/2010/main" val="1400756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22</a:t>
            </a:fld>
            <a:endParaRPr lang="en-US"/>
          </a:p>
        </p:txBody>
      </p:sp>
    </p:spTree>
    <p:extLst>
      <p:ext uri="{BB962C8B-B14F-4D97-AF65-F5344CB8AC3E}">
        <p14:creationId xmlns:p14="http://schemas.microsoft.com/office/powerpoint/2010/main" val="2913157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23</a:t>
            </a:fld>
            <a:endParaRPr lang="en-US"/>
          </a:p>
        </p:txBody>
      </p:sp>
    </p:spTree>
    <p:extLst>
      <p:ext uri="{BB962C8B-B14F-4D97-AF65-F5344CB8AC3E}">
        <p14:creationId xmlns:p14="http://schemas.microsoft.com/office/powerpoint/2010/main" val="3071040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24</a:t>
            </a:fld>
            <a:endParaRPr lang="en-US"/>
          </a:p>
        </p:txBody>
      </p:sp>
    </p:spTree>
    <p:extLst>
      <p:ext uri="{BB962C8B-B14F-4D97-AF65-F5344CB8AC3E}">
        <p14:creationId xmlns:p14="http://schemas.microsoft.com/office/powerpoint/2010/main" val="49640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25</a:t>
            </a:fld>
            <a:endParaRPr lang="en-US"/>
          </a:p>
        </p:txBody>
      </p:sp>
    </p:spTree>
    <p:extLst>
      <p:ext uri="{BB962C8B-B14F-4D97-AF65-F5344CB8AC3E}">
        <p14:creationId xmlns:p14="http://schemas.microsoft.com/office/powerpoint/2010/main" val="3384257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26</a:t>
            </a:fld>
            <a:endParaRPr lang="en-US"/>
          </a:p>
        </p:txBody>
      </p:sp>
    </p:spTree>
    <p:extLst>
      <p:ext uri="{BB962C8B-B14F-4D97-AF65-F5344CB8AC3E}">
        <p14:creationId xmlns:p14="http://schemas.microsoft.com/office/powerpoint/2010/main" val="852626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27</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28</a:t>
            </a:fld>
            <a:endParaRPr lang="en-US"/>
          </a:p>
        </p:txBody>
      </p:sp>
    </p:spTree>
    <p:extLst>
      <p:ext uri="{BB962C8B-B14F-4D97-AF65-F5344CB8AC3E}">
        <p14:creationId xmlns:p14="http://schemas.microsoft.com/office/powerpoint/2010/main" val="230920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29</a:t>
            </a:fld>
            <a:endParaRPr lang="en-US"/>
          </a:p>
        </p:txBody>
      </p:sp>
    </p:spTree>
    <p:extLst>
      <p:ext uri="{BB962C8B-B14F-4D97-AF65-F5344CB8AC3E}">
        <p14:creationId xmlns:p14="http://schemas.microsoft.com/office/powerpoint/2010/main" val="16070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30</a:t>
            </a:fld>
            <a:endParaRPr lang="en-US"/>
          </a:p>
        </p:txBody>
      </p:sp>
    </p:spTree>
    <p:extLst>
      <p:ext uri="{BB962C8B-B14F-4D97-AF65-F5344CB8AC3E}">
        <p14:creationId xmlns:p14="http://schemas.microsoft.com/office/powerpoint/2010/main" val="2748994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31</a:t>
            </a:fld>
            <a:endParaRPr lang="en-US"/>
          </a:p>
        </p:txBody>
      </p:sp>
    </p:spTree>
    <p:extLst>
      <p:ext uri="{BB962C8B-B14F-4D97-AF65-F5344CB8AC3E}">
        <p14:creationId xmlns:p14="http://schemas.microsoft.com/office/powerpoint/2010/main" val="33892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4</a:t>
            </a:fld>
            <a:endParaRPr lang="en-US"/>
          </a:p>
        </p:txBody>
      </p:sp>
    </p:spTree>
    <p:extLst>
      <p:ext uri="{BB962C8B-B14F-4D97-AF65-F5344CB8AC3E}">
        <p14:creationId xmlns:p14="http://schemas.microsoft.com/office/powerpoint/2010/main" val="4220904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32</a:t>
            </a:fld>
            <a:endParaRPr lang="en-US"/>
          </a:p>
        </p:txBody>
      </p:sp>
    </p:spTree>
    <p:extLst>
      <p:ext uri="{BB962C8B-B14F-4D97-AF65-F5344CB8AC3E}">
        <p14:creationId xmlns:p14="http://schemas.microsoft.com/office/powerpoint/2010/main" val="1304659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33</a:t>
            </a:fld>
            <a:endParaRPr lang="en-US"/>
          </a:p>
        </p:txBody>
      </p:sp>
    </p:spTree>
    <p:extLst>
      <p:ext uri="{BB962C8B-B14F-4D97-AF65-F5344CB8AC3E}">
        <p14:creationId xmlns:p14="http://schemas.microsoft.com/office/powerpoint/2010/main" val="2121790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34</a:t>
            </a:fld>
            <a:endParaRPr lang="en-US"/>
          </a:p>
        </p:txBody>
      </p:sp>
    </p:spTree>
    <p:extLst>
      <p:ext uri="{BB962C8B-B14F-4D97-AF65-F5344CB8AC3E}">
        <p14:creationId xmlns:p14="http://schemas.microsoft.com/office/powerpoint/2010/main" val="2109751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35</a:t>
            </a:fld>
            <a:endParaRPr lang="en-US"/>
          </a:p>
        </p:txBody>
      </p:sp>
    </p:spTree>
    <p:extLst>
      <p:ext uri="{BB962C8B-B14F-4D97-AF65-F5344CB8AC3E}">
        <p14:creationId xmlns:p14="http://schemas.microsoft.com/office/powerpoint/2010/main" val="70183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36</a:t>
            </a:fld>
            <a:endParaRPr lang="en-US"/>
          </a:p>
        </p:txBody>
      </p:sp>
    </p:spTree>
    <p:extLst>
      <p:ext uri="{BB962C8B-B14F-4D97-AF65-F5344CB8AC3E}">
        <p14:creationId xmlns:p14="http://schemas.microsoft.com/office/powerpoint/2010/main" val="1136901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37</a:t>
            </a:fld>
            <a:endParaRPr lang="en-US"/>
          </a:p>
        </p:txBody>
      </p:sp>
    </p:spTree>
    <p:extLst>
      <p:ext uri="{BB962C8B-B14F-4D97-AF65-F5344CB8AC3E}">
        <p14:creationId xmlns:p14="http://schemas.microsoft.com/office/powerpoint/2010/main" val="3280192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38</a:t>
            </a:fld>
            <a:endParaRPr lang="en-US"/>
          </a:p>
        </p:txBody>
      </p:sp>
    </p:spTree>
    <p:extLst>
      <p:ext uri="{BB962C8B-B14F-4D97-AF65-F5344CB8AC3E}">
        <p14:creationId xmlns:p14="http://schemas.microsoft.com/office/powerpoint/2010/main" val="4828955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39</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40</a:t>
            </a:fld>
            <a:endParaRPr lang="en-US"/>
          </a:p>
        </p:txBody>
      </p:sp>
    </p:spTree>
    <p:extLst>
      <p:ext uri="{BB962C8B-B14F-4D97-AF65-F5344CB8AC3E}">
        <p14:creationId xmlns:p14="http://schemas.microsoft.com/office/powerpoint/2010/main" val="2658931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41</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5</a:t>
            </a:fld>
            <a:endParaRPr lang="en-US"/>
          </a:p>
        </p:txBody>
      </p:sp>
    </p:spTree>
    <p:extLst>
      <p:ext uri="{BB962C8B-B14F-4D97-AF65-F5344CB8AC3E}">
        <p14:creationId xmlns:p14="http://schemas.microsoft.com/office/powerpoint/2010/main" val="487490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42</a:t>
            </a:fld>
            <a:endParaRPr lang="en-US"/>
          </a:p>
        </p:txBody>
      </p:sp>
    </p:spTree>
    <p:extLst>
      <p:ext uri="{BB962C8B-B14F-4D97-AF65-F5344CB8AC3E}">
        <p14:creationId xmlns:p14="http://schemas.microsoft.com/office/powerpoint/2010/main" val="382676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6</a:t>
            </a:fld>
            <a:endParaRPr lang="en-US"/>
          </a:p>
        </p:txBody>
      </p:sp>
    </p:spTree>
    <p:extLst>
      <p:ext uri="{BB962C8B-B14F-4D97-AF65-F5344CB8AC3E}">
        <p14:creationId xmlns:p14="http://schemas.microsoft.com/office/powerpoint/2010/main" val="22762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7</a:t>
            </a:fld>
            <a:endParaRPr lang="en-US"/>
          </a:p>
        </p:txBody>
      </p:sp>
    </p:spTree>
    <p:extLst>
      <p:ext uri="{BB962C8B-B14F-4D97-AF65-F5344CB8AC3E}">
        <p14:creationId xmlns:p14="http://schemas.microsoft.com/office/powerpoint/2010/main" val="424214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8</a:t>
            </a:fld>
            <a:endParaRPr lang="en-US"/>
          </a:p>
        </p:txBody>
      </p:sp>
    </p:spTree>
    <p:extLst>
      <p:ext uri="{BB962C8B-B14F-4D97-AF65-F5344CB8AC3E}">
        <p14:creationId xmlns:p14="http://schemas.microsoft.com/office/powerpoint/2010/main" val="181786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9</a:t>
            </a:fld>
            <a:endParaRPr lang="en-US"/>
          </a:p>
        </p:txBody>
      </p:sp>
    </p:spTree>
    <p:extLst>
      <p:ext uri="{BB962C8B-B14F-4D97-AF65-F5344CB8AC3E}">
        <p14:creationId xmlns:p14="http://schemas.microsoft.com/office/powerpoint/2010/main" val="300721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2DA241-9208-42D9-90D2-06C9F4FBF0E4}" type="slidenum">
              <a:rPr lang="en-US" smtClean="0"/>
              <a:t>10</a:t>
            </a:fld>
            <a:endParaRPr lang="en-US"/>
          </a:p>
        </p:txBody>
      </p:sp>
    </p:spTree>
    <p:extLst>
      <p:ext uri="{BB962C8B-B14F-4D97-AF65-F5344CB8AC3E}">
        <p14:creationId xmlns:p14="http://schemas.microsoft.com/office/powerpoint/2010/main" val="595314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42FD7F-1C3C-4859-832A-E36ECC0BBEE1}" type="datetime1">
              <a:rPr lang="en-US" smtClean="0"/>
              <a:t>9/16/2020</a:t>
            </a:fld>
            <a:endParaRPr lang="en-US"/>
          </a:p>
        </p:txBody>
      </p:sp>
      <p:sp>
        <p:nvSpPr>
          <p:cNvPr id="5" name="Footer Placeholder 4"/>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6" name="Slide Number Placeholder 5"/>
          <p:cNvSpPr>
            <a:spLocks noGrp="1"/>
          </p:cNvSpPr>
          <p:nvPr>
            <p:ph type="sldNum" sz="quarter" idx="12"/>
          </p:nvPr>
        </p:nvSpPr>
        <p:spPr/>
        <p:txBody>
          <a:bodyPr/>
          <a:lstStyle/>
          <a:p>
            <a:fld id="{478E313A-EAE8-4878-81D0-494C58600CD4}"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84932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58883-9831-48E1-AEC8-E626F30DAFCE}" type="datetime1">
              <a:rPr lang="en-US" smtClean="0"/>
              <a:t>9/16/2020</a:t>
            </a:fld>
            <a:endParaRPr lang="en-US"/>
          </a:p>
        </p:txBody>
      </p:sp>
      <p:sp>
        <p:nvSpPr>
          <p:cNvPr id="5" name="Footer Placeholder 4"/>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6" name="Slide Number Placeholder 5"/>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2594827973"/>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4780"/>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53F8E1-B2A6-4EC2-9020-F12C0987C4B1}" type="datetime1">
              <a:rPr lang="en-US" smtClean="0"/>
              <a:t>9/16/2020</a:t>
            </a:fld>
            <a:endParaRPr lang="en-US"/>
          </a:p>
        </p:txBody>
      </p:sp>
      <p:sp>
        <p:nvSpPr>
          <p:cNvPr id="5" name="Footer Placeholder 4"/>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6" name="Slide Number Placeholder 5"/>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413830953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046782"/>
            <a:ext cx="10058400" cy="5191179"/>
          </a:xfrm>
        </p:spPr>
        <p:txBody>
          <a:bodyPr/>
          <a:lstStyle>
            <a:lvl1pPr>
              <a:lnSpc>
                <a:spcPct val="150000"/>
              </a:lnSpc>
              <a:defRPr/>
            </a:lvl1pPr>
            <a:lvl2pPr>
              <a:lnSpc>
                <a:spcPct val="150000"/>
              </a:lnSpc>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4116F97-55F8-4EB7-B7C5-FF657E315A9C}" type="datetime1">
              <a:rPr lang="en-US" smtClean="0"/>
              <a:t>9/16/2020</a:t>
            </a:fld>
            <a:endParaRPr lang="en-US"/>
          </a:p>
        </p:txBody>
      </p:sp>
      <p:sp>
        <p:nvSpPr>
          <p:cNvPr id="5" name="Footer Placeholder 4"/>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6" name="Slide Number Placeholder 5"/>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168705950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5B93C8-B61C-478F-B3F9-64856C62D440}" type="datetime1">
              <a:rPr lang="en-US" smtClean="0"/>
              <a:t>9/16/2020</a:t>
            </a:fld>
            <a:endParaRPr lang="en-US"/>
          </a:p>
        </p:txBody>
      </p:sp>
      <p:sp>
        <p:nvSpPr>
          <p:cNvPr id="5" name="Footer Placeholder 4"/>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6" name="Slide Number Placeholder 5"/>
          <p:cNvSpPr>
            <a:spLocks noGrp="1"/>
          </p:cNvSpPr>
          <p:nvPr>
            <p:ph type="sldNum" sz="quarter" idx="12"/>
          </p:nvPr>
        </p:nvSpPr>
        <p:spPr/>
        <p:txBody>
          <a:bodyPr/>
          <a:lstStyle/>
          <a:p>
            <a:fld id="{478E313A-EAE8-4878-81D0-494C58600CD4}"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20767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3129A-D3BF-42AF-AFDC-0036BC489760}" type="datetime1">
              <a:rPr lang="en-US" smtClean="0"/>
              <a:t>9/16/2020</a:t>
            </a:fld>
            <a:endParaRPr lang="en-US"/>
          </a:p>
        </p:txBody>
      </p:sp>
      <p:sp>
        <p:nvSpPr>
          <p:cNvPr id="6" name="Footer Placeholder 5"/>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7" name="Slide Number Placeholder 6"/>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350503669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E9B35C-9AE3-4035-8E24-3468867B2978}" type="datetime1">
              <a:rPr lang="en-US" smtClean="0"/>
              <a:t>9/16/2020</a:t>
            </a:fld>
            <a:endParaRPr lang="en-US"/>
          </a:p>
        </p:txBody>
      </p:sp>
      <p:sp>
        <p:nvSpPr>
          <p:cNvPr id="8" name="Footer Placeholder 7"/>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9" name="Slide Number Placeholder 8"/>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531995599"/>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CB8F30-C92C-47FD-8930-8397DDC43B18}" type="datetime1">
              <a:rPr lang="en-US" smtClean="0"/>
              <a:t>9/16/2020</a:t>
            </a:fld>
            <a:endParaRPr lang="en-US"/>
          </a:p>
        </p:txBody>
      </p:sp>
      <p:sp>
        <p:nvSpPr>
          <p:cNvPr id="4" name="Footer Placeholder 3"/>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5" name="Slide Number Placeholder 4"/>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92055572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1D0753-42F4-4C67-984B-780CE9FB579D}" type="datetime1">
              <a:rPr lang="en-US" smtClean="0"/>
              <a:t>9/16/2020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9" name="Slide Number Placeholder 8"/>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1346233072"/>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CA8048E2-6931-4BBA-9EC3-D1BBF45D6B45}" type="datetime1">
              <a:rPr lang="en-US" smtClean="0"/>
              <a:t>9/16/2020</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78E313A-EAE8-4878-81D0-494C58600CD4}" type="slidenum">
              <a:rPr lang="en-US" smtClean="0"/>
              <a:t>‹#›</a:t>
            </a:fld>
            <a:endParaRPr lang="en-US"/>
          </a:p>
        </p:txBody>
      </p:sp>
    </p:spTree>
    <p:extLst>
      <p:ext uri="{BB962C8B-B14F-4D97-AF65-F5344CB8AC3E}">
        <p14:creationId xmlns:p14="http://schemas.microsoft.com/office/powerpoint/2010/main" val="3267028240"/>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65B4A-F614-427B-BA1E-F96D8FD74132}" type="datetime1">
              <a:rPr lang="en-US" smtClean="0"/>
              <a:t>9/16/2020</a:t>
            </a:fld>
            <a:endParaRPr lang="en-US"/>
          </a:p>
        </p:txBody>
      </p:sp>
      <p:sp>
        <p:nvSpPr>
          <p:cNvPr id="6" name="Footer Placeholder 5"/>
          <p:cNvSpPr>
            <a:spLocks noGrp="1"/>
          </p:cNvSpPr>
          <p:nvPr>
            <p:ph type="ftr" sz="quarter" idx="11"/>
          </p:nvPr>
        </p:nvSpPr>
        <p:spPr/>
        <p:txBody>
          <a:bodyPr/>
          <a:lstStyle/>
          <a:p>
            <a:r>
              <a:rPr lang="ar-SY"/>
              <a:t>جامعة حلب في المناطق المحررة - كلية الهندسة المعلوماتية     - المقرر:  الخوارزميات وبنى المعطيات(1)  -    المحاضر: م.محمد عمر</a:t>
            </a:r>
            <a:endParaRPr lang="en-US"/>
          </a:p>
        </p:txBody>
      </p:sp>
      <p:sp>
        <p:nvSpPr>
          <p:cNvPr id="7" name="Slide Number Placeholder 6"/>
          <p:cNvSpPr>
            <a:spLocks noGrp="1"/>
          </p:cNvSpPr>
          <p:nvPr>
            <p:ph type="sldNum" sz="quarter" idx="12"/>
          </p:nvPr>
        </p:nvSpPr>
        <p:spPr/>
        <p:txBody>
          <a:bodyPr/>
          <a:lstStyle/>
          <a:p>
            <a:fld id="{478E313A-EAE8-4878-81D0-494C58600CD4}" type="slidenum">
              <a:rPr lang="en-US" smtClean="0"/>
              <a:t>‹#›</a:t>
            </a:fld>
            <a:endParaRPr lang="en-US"/>
          </a:p>
        </p:txBody>
      </p:sp>
    </p:spTree>
    <p:extLst>
      <p:ext uri="{BB962C8B-B14F-4D97-AF65-F5344CB8AC3E}">
        <p14:creationId xmlns:p14="http://schemas.microsoft.com/office/powerpoint/2010/main" val="297600672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6"/>
            <a:ext cx="10058400" cy="70119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046783"/>
            <a:ext cx="10058400" cy="515360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2" y="6459787"/>
            <a:ext cx="1197436" cy="365125"/>
          </a:xfrm>
          <a:prstGeom prst="rect">
            <a:avLst/>
          </a:prstGeom>
        </p:spPr>
        <p:txBody>
          <a:bodyPr vert="horz" lIns="91440" tIns="45720" rIns="91440" bIns="45720" rtlCol="0" anchor="ctr"/>
          <a:lstStyle>
            <a:lvl1pPr algn="l">
              <a:defRPr sz="1200" b="1">
                <a:solidFill>
                  <a:srgbClr val="FFFFFF"/>
                </a:solidFill>
              </a:defRPr>
            </a:lvl1pPr>
          </a:lstStyle>
          <a:p>
            <a:fld id="{8DF14EC9-E1CE-4968-B961-12EA9188C6CC}" type="datetime1">
              <a:rPr lang="en-US" smtClean="0"/>
              <a:t>9/16/2020</a:t>
            </a:fld>
            <a:endParaRPr lang="en-US" dirty="0"/>
          </a:p>
        </p:txBody>
      </p:sp>
      <p:sp>
        <p:nvSpPr>
          <p:cNvPr id="5" name="Footer Placeholder 4"/>
          <p:cNvSpPr>
            <a:spLocks noGrp="1"/>
          </p:cNvSpPr>
          <p:nvPr>
            <p:ph type="ftr" sz="quarter" idx="3"/>
          </p:nvPr>
        </p:nvSpPr>
        <p:spPr>
          <a:xfrm>
            <a:off x="2455101" y="6459787"/>
            <a:ext cx="7615825" cy="365125"/>
          </a:xfrm>
          <a:prstGeom prst="rect">
            <a:avLst/>
          </a:prstGeom>
        </p:spPr>
        <p:txBody>
          <a:bodyPr vert="horz" lIns="91440" tIns="45720" rIns="91440" bIns="45720" rtlCol="0" anchor="ctr"/>
          <a:lstStyle>
            <a:lvl1pPr algn="ctr">
              <a:defRPr sz="1200" b="1" cap="all" baseline="0">
                <a:solidFill>
                  <a:srgbClr val="FFFFFF"/>
                </a:solidFill>
              </a:defRPr>
            </a:lvl1pPr>
          </a:lstStyle>
          <a:p>
            <a:r>
              <a:rPr lang="ar-SY"/>
              <a:t>جامعة حلب في المناطق المحررة - كلية الهندسة المعلوماتية     - المقرر:  الخوارزميات وبنى المعطيات(1)  -    المحاضر: م.محمد عمر</a:t>
            </a:r>
            <a:endParaRPr lang="en-US" dirty="0"/>
          </a:p>
        </p:txBody>
      </p:sp>
      <p:sp>
        <p:nvSpPr>
          <p:cNvPr id="6" name="Slide Number Placeholder 5"/>
          <p:cNvSpPr>
            <a:spLocks noGrp="1"/>
          </p:cNvSpPr>
          <p:nvPr>
            <p:ph type="sldNum" sz="quarter" idx="4"/>
          </p:nvPr>
        </p:nvSpPr>
        <p:spPr>
          <a:xfrm>
            <a:off x="10321447" y="6459787"/>
            <a:ext cx="891036" cy="365125"/>
          </a:xfrm>
          <a:prstGeom prst="rect">
            <a:avLst/>
          </a:prstGeom>
        </p:spPr>
        <p:txBody>
          <a:bodyPr vert="horz" lIns="91440" tIns="45720" rIns="91440" bIns="45720" rtlCol="0" anchor="ctr"/>
          <a:lstStyle>
            <a:lvl1pPr algn="r">
              <a:defRPr sz="1200" b="1">
                <a:solidFill>
                  <a:srgbClr val="FFFFFF"/>
                </a:solidFill>
              </a:defRPr>
            </a:lvl1pPr>
          </a:lstStyle>
          <a:p>
            <a:fld id="{478E313A-EAE8-4878-81D0-494C58600CD4}" type="slidenum">
              <a:rPr lang="en-US" smtClean="0"/>
              <a:pPr/>
              <a:t>‹#›</a:t>
            </a:fld>
            <a:endParaRPr lang="en-US" dirty="0"/>
          </a:p>
        </p:txBody>
      </p:sp>
      <p:cxnSp>
        <p:nvCxnSpPr>
          <p:cNvPr id="10" name="Straight Connector 9"/>
          <p:cNvCxnSpPr/>
          <p:nvPr/>
        </p:nvCxnSpPr>
        <p:spPr>
          <a:xfrm>
            <a:off x="1188720" y="987797"/>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76154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ransition spd="slow">
    <p:fade/>
  </p:transition>
  <p:hf hdr="0"/>
  <p:txStyles>
    <p:titleStyle>
      <a:lvl1pPr algn="ctr" defTabSz="914377" rtl="1" eaLnBrk="1" latinLnBrk="0" hangingPunct="1">
        <a:lnSpc>
          <a:spcPct val="85000"/>
        </a:lnSpc>
        <a:spcBef>
          <a:spcPct val="0"/>
        </a:spcBef>
        <a:buNone/>
        <a:defRPr sz="3600" b="1" kern="1200" spc="-51" baseline="0">
          <a:solidFill>
            <a:schemeClr val="tx1">
              <a:lumMod val="75000"/>
              <a:lumOff val="25000"/>
            </a:schemeClr>
          </a:solidFill>
          <a:latin typeface="+mj-lt"/>
          <a:ea typeface="+mj-ea"/>
          <a:cs typeface="+mj-cs"/>
        </a:defRPr>
      </a:lvl1pPr>
    </p:titleStyle>
    <p:bodyStyle>
      <a:lvl1pPr marL="91438" indent="-91438" algn="r" defTabSz="914377" rtl="1" eaLnBrk="1" latinLnBrk="0" hangingPunct="1">
        <a:lnSpc>
          <a:spcPct val="150000"/>
        </a:lnSpc>
        <a:spcBef>
          <a:spcPts val="1200"/>
        </a:spcBef>
        <a:spcAft>
          <a:spcPts val="200"/>
        </a:spcAft>
        <a:buClr>
          <a:schemeClr val="accent1"/>
        </a:buClr>
        <a:buSzPct val="100000"/>
        <a:buFont typeface="Calibri" panose="020F0502020204030204" pitchFamily="34" charset="0"/>
        <a:buChar char=" "/>
        <a:defRPr sz="1800" b="1" kern="1200">
          <a:solidFill>
            <a:schemeClr val="tx1">
              <a:lumMod val="75000"/>
              <a:lumOff val="25000"/>
            </a:schemeClr>
          </a:solidFill>
          <a:latin typeface="+mn-lt"/>
          <a:ea typeface="+mn-ea"/>
          <a:cs typeface="+mn-cs"/>
        </a:defRPr>
      </a:lvl1pPr>
      <a:lvl2pPr marL="384038" indent="-182875" algn="r" defTabSz="914377" rtl="1" eaLnBrk="1" latinLnBrk="0" hangingPunct="1">
        <a:lnSpc>
          <a:spcPct val="150000"/>
        </a:lnSpc>
        <a:spcBef>
          <a:spcPts val="200"/>
        </a:spcBef>
        <a:spcAft>
          <a:spcPts val="400"/>
        </a:spcAft>
        <a:buClr>
          <a:schemeClr val="accent1"/>
        </a:buClr>
        <a:buFont typeface="Calibri" pitchFamily="34" charset="0"/>
        <a:buChar char="◦"/>
        <a:defRPr sz="1600" b="0" kern="1200">
          <a:solidFill>
            <a:schemeClr val="tx1">
              <a:lumMod val="75000"/>
              <a:lumOff val="25000"/>
            </a:schemeClr>
          </a:solidFill>
          <a:latin typeface="+mn-lt"/>
          <a:ea typeface="+mn-ea"/>
          <a:cs typeface="+mn-cs"/>
        </a:defRPr>
      </a:lvl2pPr>
      <a:lvl3pPr marL="566914" indent="-182875" algn="r" defTabSz="914377" rtl="1" eaLnBrk="1" latinLnBrk="0" hangingPunct="1">
        <a:lnSpc>
          <a:spcPct val="100000"/>
        </a:lnSpc>
        <a:spcBef>
          <a:spcPts val="200"/>
        </a:spcBef>
        <a:spcAft>
          <a:spcPts val="400"/>
        </a:spcAft>
        <a:buClr>
          <a:schemeClr val="accent1"/>
        </a:buClr>
        <a:buFont typeface="Calibri" pitchFamily="34" charset="0"/>
        <a:buChar char="◦"/>
        <a:defRPr sz="1600" b="0" kern="1200">
          <a:solidFill>
            <a:schemeClr val="tx1">
              <a:lumMod val="75000"/>
              <a:lumOff val="25000"/>
            </a:schemeClr>
          </a:solidFill>
          <a:latin typeface="+mn-lt"/>
          <a:ea typeface="+mn-ea"/>
          <a:cs typeface="+mn-cs"/>
        </a:defRPr>
      </a:lvl3pPr>
      <a:lvl4pPr marL="749789" indent="-182875" algn="r" defTabSz="914377" rtl="1" eaLnBrk="1" latinLnBrk="0" hangingPunct="1">
        <a:lnSpc>
          <a:spcPct val="100000"/>
        </a:lnSpc>
        <a:spcBef>
          <a:spcPts val="200"/>
        </a:spcBef>
        <a:spcAft>
          <a:spcPts val="400"/>
        </a:spcAft>
        <a:buClr>
          <a:schemeClr val="accent1"/>
        </a:buClr>
        <a:buFont typeface="Calibri" pitchFamily="34" charset="0"/>
        <a:buChar char="◦"/>
        <a:defRPr sz="1600" b="0" kern="1200">
          <a:solidFill>
            <a:schemeClr val="tx1">
              <a:lumMod val="75000"/>
              <a:lumOff val="25000"/>
            </a:schemeClr>
          </a:solidFill>
          <a:latin typeface="+mn-lt"/>
          <a:ea typeface="+mn-ea"/>
          <a:cs typeface="+mn-cs"/>
        </a:defRPr>
      </a:lvl4pPr>
      <a:lvl5pPr marL="932665" indent="-182875" algn="r" defTabSz="914377" rtl="1" eaLnBrk="1" latinLnBrk="0" hangingPunct="1">
        <a:lnSpc>
          <a:spcPct val="100000"/>
        </a:lnSpc>
        <a:spcBef>
          <a:spcPts val="200"/>
        </a:spcBef>
        <a:spcAft>
          <a:spcPts val="400"/>
        </a:spcAft>
        <a:buClr>
          <a:schemeClr val="accent1"/>
        </a:buClr>
        <a:buFont typeface="Calibri" pitchFamily="34" charset="0"/>
        <a:buChar char="◦"/>
        <a:defRPr sz="1600" b="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2574389"/>
            <a:ext cx="12192000" cy="4067960"/>
          </a:xfrm>
        </p:spPr>
        <p:txBody>
          <a:bodyPr>
            <a:normAutofit fontScale="32500" lnSpcReduction="20000"/>
          </a:bodyPr>
          <a:lstStyle/>
          <a:p>
            <a:pPr algn="ctr">
              <a:lnSpc>
                <a:spcPct val="200000"/>
              </a:lnSpc>
            </a:pPr>
            <a:endParaRPr lang="ar-SY" sz="3100" dirty="0"/>
          </a:p>
          <a:p>
            <a:pPr algn="ctr">
              <a:lnSpc>
                <a:spcPct val="200000"/>
              </a:lnSpc>
            </a:pPr>
            <a:endParaRPr lang="ar-SY" sz="3100" dirty="0"/>
          </a:p>
          <a:p>
            <a:pPr algn="ctr">
              <a:lnSpc>
                <a:spcPct val="120000"/>
              </a:lnSpc>
            </a:pPr>
            <a:r>
              <a:rPr lang="ar-SA" sz="11200" dirty="0">
                <a:cs typeface="+mj-cs"/>
              </a:rPr>
              <a:t>   </a:t>
            </a:r>
            <a:r>
              <a:rPr lang="ar-SA" sz="9800" dirty="0">
                <a:cs typeface="+mj-cs"/>
              </a:rPr>
              <a:t>إعداد الطلاب</a:t>
            </a:r>
          </a:p>
          <a:p>
            <a:pPr marL="0" indent="0" algn="ctr">
              <a:lnSpc>
                <a:spcPct val="120000"/>
              </a:lnSpc>
              <a:buNone/>
            </a:pPr>
            <a:r>
              <a:rPr lang="ar-SA" sz="7200" dirty="0">
                <a:cs typeface="+mj-cs"/>
              </a:rPr>
              <a:t>محمد سعد صوّان     أحمد عبد العزيز       محمد </a:t>
            </a:r>
            <a:r>
              <a:rPr lang="ar-SA" sz="7200" dirty="0" err="1">
                <a:cs typeface="+mj-cs"/>
              </a:rPr>
              <a:t>ضبّيط</a:t>
            </a:r>
            <a:r>
              <a:rPr lang="ar-SA" sz="7200" dirty="0">
                <a:cs typeface="+mj-cs"/>
              </a:rPr>
              <a:t>     محمد سليمان</a:t>
            </a:r>
          </a:p>
          <a:p>
            <a:pPr algn="ctr"/>
            <a:r>
              <a:rPr lang="ar-SA" sz="11200" dirty="0">
                <a:cs typeface="+mj-cs"/>
              </a:rPr>
              <a:t>  </a:t>
            </a:r>
            <a:r>
              <a:rPr lang="ar-SA" sz="9800" dirty="0">
                <a:cs typeface="+mj-cs"/>
              </a:rPr>
              <a:t>بإشراف</a:t>
            </a:r>
            <a:endParaRPr lang="en-US" sz="9800" dirty="0">
              <a:cs typeface="+mj-cs"/>
            </a:endParaRPr>
          </a:p>
          <a:p>
            <a:pPr marL="0" indent="0" algn="ctr">
              <a:buNone/>
            </a:pPr>
            <a:r>
              <a:rPr lang="ar-SA" sz="7200" dirty="0">
                <a:cs typeface="+mj-cs"/>
              </a:rPr>
              <a:t>      م. صهيب بكور</a:t>
            </a:r>
            <a:endParaRPr lang="en-US" sz="7200" dirty="0">
              <a:cs typeface="+mj-cs"/>
            </a:endParaRPr>
          </a:p>
          <a:p>
            <a:pPr algn="ctr">
              <a:lnSpc>
                <a:spcPct val="200000"/>
              </a:lnSpc>
            </a:pPr>
            <a:endParaRPr lang="ar-SA" sz="2000" dirty="0"/>
          </a:p>
        </p:txBody>
      </p:sp>
      <p:sp>
        <p:nvSpPr>
          <p:cNvPr id="2" name="Title 1"/>
          <p:cNvSpPr>
            <a:spLocks noGrp="1"/>
          </p:cNvSpPr>
          <p:nvPr>
            <p:ph type="ctrTitle" idx="4294967295"/>
          </p:nvPr>
        </p:nvSpPr>
        <p:spPr>
          <a:xfrm>
            <a:off x="1938196" y="1466321"/>
            <a:ext cx="8120204" cy="1788941"/>
          </a:xfrm>
        </p:spPr>
        <p:txBody>
          <a:bodyPr>
            <a:noAutofit/>
          </a:bodyPr>
          <a:lstStyle/>
          <a:p>
            <a:pPr>
              <a:lnSpc>
                <a:spcPct val="150000"/>
              </a:lnSpc>
            </a:pPr>
            <a:r>
              <a:rPr lang="ar-SA" sz="4000" dirty="0"/>
              <a:t>أتمتة شؤون</a:t>
            </a:r>
            <a:r>
              <a:rPr lang="ar-SY" sz="4000" dirty="0"/>
              <a:t> الطلاب و</a:t>
            </a:r>
            <a:r>
              <a:rPr lang="ar-SA" sz="4000" dirty="0"/>
              <a:t> الامتحانات</a:t>
            </a:r>
            <a:br>
              <a:rPr lang="ar-SA" sz="4000" b="0" dirty="0"/>
            </a:br>
            <a:r>
              <a:rPr lang="ar-SA" sz="2000" dirty="0"/>
              <a:t>((</a:t>
            </a:r>
            <a:r>
              <a:rPr lang="ar-SA" sz="2800" b="1" dirty="0">
                <a:effectLst/>
                <a:latin typeface="Calibri" panose="020F0502020204030204" pitchFamily="34" charset="0"/>
                <a:ea typeface="Calibri" panose="020F0502020204030204" pitchFamily="34" charset="0"/>
                <a:cs typeface="Simplified Arabic" panose="02020603050405020304" pitchFamily="18" charset="-78"/>
              </a:rPr>
              <a:t>مشروع تخرج أُعدَّ لنيل درجة الإجازة في الهندسة المعلوماتية</a:t>
            </a:r>
            <a:r>
              <a:rPr lang="ar-SA" sz="2000" dirty="0">
                <a:effectLst/>
                <a:latin typeface="Calibri" panose="020F0502020204030204" pitchFamily="34" charset="0"/>
                <a:ea typeface="Calibri" panose="020F0502020204030204" pitchFamily="34" charset="0"/>
                <a:cs typeface="Simplified Arabic" panose="02020603050405020304" pitchFamily="18" charset="-78"/>
              </a:rPr>
              <a:t>))</a:t>
            </a:r>
            <a:endParaRPr lang="en-US" sz="2000" dirty="0"/>
          </a:p>
        </p:txBody>
      </p:sp>
      <p:sp>
        <p:nvSpPr>
          <p:cNvPr id="4" name="مستطيل 3">
            <a:extLst>
              <a:ext uri="{FF2B5EF4-FFF2-40B4-BE49-F238E27FC236}">
                <a16:creationId xmlns:a16="http://schemas.microsoft.com/office/drawing/2014/main" id="{50EA7613-4471-4A3E-8EF9-8A259AFF1A46}"/>
              </a:ext>
            </a:extLst>
          </p:cNvPr>
          <p:cNvSpPr/>
          <p:nvPr/>
        </p:nvSpPr>
        <p:spPr>
          <a:xfrm>
            <a:off x="8029501" y="132029"/>
            <a:ext cx="3807656" cy="1671945"/>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ar-SY" sz="3200" b="1" spc="-51" dirty="0">
                <a:solidFill>
                  <a:schemeClr val="tx1">
                    <a:lumMod val="85000"/>
                    <a:lumOff val="15000"/>
                  </a:schemeClr>
                </a:solidFill>
                <a:latin typeface="Arial" panose="020B0604020202020204" pitchFamily="34" charset="0"/>
                <a:ea typeface="+mj-ea"/>
                <a:cs typeface="Arial" panose="020B0604020202020204" pitchFamily="34" charset="0"/>
              </a:rPr>
              <a:t>جامعة حلب </a:t>
            </a:r>
            <a:endParaRPr lang="ar-SA" sz="3200" b="1" spc="-51" dirty="0">
              <a:solidFill>
                <a:schemeClr val="tx1">
                  <a:lumMod val="85000"/>
                  <a:lumOff val="15000"/>
                </a:schemeClr>
              </a:solidFill>
              <a:latin typeface="Arial" panose="020B0604020202020204" pitchFamily="34" charset="0"/>
              <a:ea typeface="+mj-ea"/>
              <a:cs typeface="Arial" panose="020B0604020202020204" pitchFamily="34" charset="0"/>
            </a:endParaRPr>
          </a:p>
          <a:p>
            <a:pPr algn="r"/>
            <a:r>
              <a:rPr lang="ar-SY" sz="3200" b="1" spc="-51" dirty="0">
                <a:solidFill>
                  <a:schemeClr val="tx1">
                    <a:lumMod val="85000"/>
                    <a:lumOff val="15000"/>
                  </a:schemeClr>
                </a:solidFill>
                <a:latin typeface="Arial" panose="020B0604020202020204" pitchFamily="34" charset="0"/>
                <a:ea typeface="+mj-ea"/>
                <a:cs typeface="Arial" panose="020B0604020202020204" pitchFamily="34" charset="0"/>
              </a:rPr>
              <a:t>في المناطق المحررة </a:t>
            </a:r>
            <a:br>
              <a:rPr lang="ar-SY" sz="3200" b="1" spc="-51" dirty="0">
                <a:solidFill>
                  <a:schemeClr val="tx1">
                    <a:lumMod val="85000"/>
                    <a:lumOff val="15000"/>
                  </a:schemeClr>
                </a:solidFill>
                <a:latin typeface="Arial" panose="020B0604020202020204" pitchFamily="34" charset="0"/>
                <a:ea typeface="+mj-ea"/>
                <a:cs typeface="Arial" panose="020B0604020202020204" pitchFamily="34" charset="0"/>
              </a:rPr>
            </a:br>
            <a:r>
              <a:rPr lang="ar-SY" sz="3200" b="1" spc="-51" dirty="0">
                <a:solidFill>
                  <a:schemeClr val="tx1">
                    <a:lumMod val="85000"/>
                    <a:lumOff val="15000"/>
                  </a:schemeClr>
                </a:solidFill>
                <a:latin typeface="Arial" panose="020B0604020202020204" pitchFamily="34" charset="0"/>
                <a:ea typeface="+mj-ea"/>
                <a:cs typeface="Arial" panose="020B0604020202020204" pitchFamily="34" charset="0"/>
              </a:rPr>
              <a:t>كلية الهندسة المعلوماتية</a:t>
            </a:r>
            <a:endParaRPr lang="en-US" sz="3200" b="1" spc="-51" dirty="0">
              <a:solidFill>
                <a:schemeClr val="tx1">
                  <a:lumMod val="85000"/>
                  <a:lumOff val="15000"/>
                </a:schemeClr>
              </a:solidFill>
              <a:latin typeface="Arial" panose="020B0604020202020204" pitchFamily="34" charset="0"/>
              <a:ea typeface="+mj-ea"/>
              <a:cs typeface="Arial" panose="020B0604020202020204" pitchFamily="34" charset="0"/>
            </a:endParaRPr>
          </a:p>
        </p:txBody>
      </p:sp>
      <p:pic>
        <p:nvPicPr>
          <p:cNvPr id="6" name="Picture 2" descr="98563">
            <a:extLst>
              <a:ext uri="{FF2B5EF4-FFF2-40B4-BE49-F238E27FC236}">
                <a16:creationId xmlns:a16="http://schemas.microsoft.com/office/drawing/2014/main" id="{79471CFC-B071-47C2-86DB-65249D86E6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4843" y="132029"/>
            <a:ext cx="2020472" cy="1900386"/>
          </a:xfrm>
          <a:prstGeom prst="rect">
            <a:avLst/>
          </a:prstGeom>
          <a:noFill/>
        </p:spPr>
      </p:pic>
      <p:sp>
        <p:nvSpPr>
          <p:cNvPr id="7" name="مستطيل 6">
            <a:extLst>
              <a:ext uri="{FF2B5EF4-FFF2-40B4-BE49-F238E27FC236}">
                <a16:creationId xmlns:a16="http://schemas.microsoft.com/office/drawing/2014/main" id="{C226630B-8650-472B-8483-026DE689BB57}"/>
              </a:ext>
            </a:extLst>
          </p:cNvPr>
          <p:cNvSpPr/>
          <p:nvPr/>
        </p:nvSpPr>
        <p:spPr>
          <a:xfrm>
            <a:off x="0" y="5581031"/>
            <a:ext cx="2419275" cy="405179"/>
          </a:xfrm>
          <a:prstGeom prst="rect">
            <a:avLst/>
          </a:prstGeom>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200000"/>
              </a:lnSpc>
            </a:pPr>
            <a:r>
              <a:rPr lang="ar-SA" b="1" dirty="0">
                <a:cs typeface="+mj-cs"/>
              </a:rPr>
              <a:t>العام الدراسي :201</a:t>
            </a:r>
            <a:r>
              <a:rPr lang="ar-SY" b="1" dirty="0">
                <a:cs typeface="+mj-cs"/>
              </a:rPr>
              <a:t>9</a:t>
            </a:r>
            <a:r>
              <a:rPr lang="ar-SA" b="1" dirty="0">
                <a:cs typeface="+mj-cs"/>
              </a:rPr>
              <a:t>-20</a:t>
            </a:r>
            <a:r>
              <a:rPr lang="ar-SY" b="1" dirty="0">
                <a:cs typeface="+mj-cs"/>
              </a:rPr>
              <a:t>20</a:t>
            </a:r>
            <a:endParaRPr lang="en-US" b="1" dirty="0">
              <a:cs typeface="+mj-cs"/>
            </a:endParaRPr>
          </a:p>
        </p:txBody>
      </p:sp>
      <p:sp>
        <p:nvSpPr>
          <p:cNvPr id="9" name="Slide Number Placeholder 5">
            <a:extLst>
              <a:ext uri="{FF2B5EF4-FFF2-40B4-BE49-F238E27FC236}">
                <a16:creationId xmlns:a16="http://schemas.microsoft.com/office/drawing/2014/main" id="{8478BBB5-03D3-4950-8DEE-F5C296A1C4A5}"/>
              </a:ext>
            </a:extLst>
          </p:cNvPr>
          <p:cNvSpPr>
            <a:spLocks noGrp="1"/>
          </p:cNvSpPr>
          <p:nvPr>
            <p:ph type="sldNum" sz="quarter" idx="12"/>
          </p:nvPr>
        </p:nvSpPr>
        <p:spPr>
          <a:xfrm>
            <a:off x="10321447" y="6459787"/>
            <a:ext cx="891036" cy="365125"/>
          </a:xfrm>
        </p:spPr>
        <p:txBody>
          <a:bodyPr/>
          <a:lstStyle/>
          <a:p>
            <a:fld id="{478E313A-EAE8-4878-81D0-494C58600CD4}" type="slidenum">
              <a:rPr lang="en-US" sz="1800"/>
              <a:t>1</a:t>
            </a:fld>
            <a:endParaRPr lang="en-US" sz="1800" dirty="0"/>
          </a:p>
        </p:txBody>
      </p:sp>
      <p:sp>
        <p:nvSpPr>
          <p:cNvPr id="11" name="Date Placeholder 3">
            <a:extLst>
              <a:ext uri="{FF2B5EF4-FFF2-40B4-BE49-F238E27FC236}">
                <a16:creationId xmlns:a16="http://schemas.microsoft.com/office/drawing/2014/main" id="{C4A2B709-7300-4742-B643-761BCF020B69}"/>
              </a:ext>
            </a:extLst>
          </p:cNvPr>
          <p:cNvSpPr>
            <a:spLocks noGrp="1"/>
          </p:cNvSpPr>
          <p:nvPr>
            <p:ph type="dt" sz="half" idx="10"/>
          </p:nvPr>
        </p:nvSpPr>
        <p:spPr>
          <a:xfrm>
            <a:off x="740759" y="6459786"/>
            <a:ext cx="1197436" cy="365125"/>
          </a:xfrm>
        </p:spPr>
        <p:txBody>
          <a:bodyPr/>
          <a:lstStyle/>
          <a:p>
            <a:fld id="{8F22F1C6-676B-4F50-927C-BB152E1B085C}" type="datetime1">
              <a:rPr lang="en-US" sz="1800"/>
              <a:t>9/16/2020</a:t>
            </a:fld>
            <a:endParaRPr lang="en-US" sz="1800" dirty="0"/>
          </a:p>
        </p:txBody>
      </p:sp>
    </p:spTree>
    <p:extLst>
      <p:ext uri="{BB962C8B-B14F-4D97-AF65-F5344CB8AC3E}">
        <p14:creationId xmlns:p14="http://schemas.microsoft.com/office/powerpoint/2010/main" val="98501488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14"/>
            <a:ext cx="12192000" cy="6339576"/>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0877" y="643436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10</a:t>
            </a:fld>
            <a:endParaRPr lang="en-US" sz="1800" dirty="0"/>
          </a:p>
        </p:txBody>
      </p:sp>
      <p:pic>
        <p:nvPicPr>
          <p:cNvPr id="8" name="صورة 7">
            <a:extLst>
              <a:ext uri="{FF2B5EF4-FFF2-40B4-BE49-F238E27FC236}">
                <a16:creationId xmlns:a16="http://schemas.microsoft.com/office/drawing/2014/main" id="{CF149177-FD04-4C4F-956B-0DF9FB28F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14"/>
            <a:ext cx="12192000" cy="6378816"/>
          </a:xfrm>
          <a:prstGeom prst="rect">
            <a:avLst/>
          </a:prstGeom>
        </p:spPr>
      </p:pic>
    </p:spTree>
    <p:extLst>
      <p:ext uri="{BB962C8B-B14F-4D97-AF65-F5344CB8AC3E}">
        <p14:creationId xmlns:p14="http://schemas.microsoft.com/office/powerpoint/2010/main" val="236226751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مراحل إنجاز المشروع</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r>
              <a:rPr lang="ar-SY" sz="2400" dirty="0"/>
              <a:t>ثالثا</a:t>
            </a:r>
            <a:r>
              <a:rPr lang="ar-SA" sz="2400" dirty="0"/>
              <a:t>ً: بناء قاعدة البيانات الخاصة بالطلاب باستخدام لغة الاستعلامات </a:t>
            </a:r>
            <a:r>
              <a:rPr lang="en-US" sz="2400" dirty="0"/>
              <a:t>SQL</a:t>
            </a:r>
            <a:r>
              <a:rPr lang="ar-SA" sz="2400" dirty="0"/>
              <a:t>:</a:t>
            </a:r>
          </a:p>
          <a:p>
            <a:pPr marL="0" indent="0">
              <a:lnSpc>
                <a:spcPct val="100000"/>
              </a:lnSpc>
              <a:spcBef>
                <a:spcPts val="0"/>
              </a:spcBef>
              <a:spcAft>
                <a:spcPts val="600"/>
              </a:spcAft>
              <a:buNone/>
            </a:pPr>
            <a:r>
              <a:rPr lang="ar-SA" sz="2400" dirty="0"/>
              <a:t>تضمنت هذه المرحلة عدة خطوات:</a:t>
            </a:r>
          </a:p>
          <a:p>
            <a:pPr>
              <a:lnSpc>
                <a:spcPct val="100000"/>
              </a:lnSpc>
              <a:spcBef>
                <a:spcPts val="0"/>
              </a:spcBef>
              <a:spcAft>
                <a:spcPts val="600"/>
              </a:spcAft>
              <a:buFont typeface="Wingdings" panose="05000000000000000000" pitchFamily="2" charset="2"/>
              <a:buChar char="Ø"/>
            </a:pPr>
            <a:r>
              <a:rPr lang="ar-SA" sz="2400" dirty="0"/>
              <a:t> الخطوة الأولى: إنشاء الجداول.</a:t>
            </a:r>
          </a:p>
          <a:p>
            <a:pPr>
              <a:lnSpc>
                <a:spcPct val="100000"/>
              </a:lnSpc>
              <a:spcBef>
                <a:spcPts val="0"/>
              </a:spcBef>
              <a:spcAft>
                <a:spcPts val="600"/>
              </a:spcAft>
              <a:buFont typeface="Wingdings" panose="05000000000000000000" pitchFamily="2" charset="2"/>
              <a:buChar char="Ø"/>
            </a:pPr>
            <a:r>
              <a:rPr lang="ar-SA" sz="2400" dirty="0"/>
              <a:t> الخطوة الثانية: الربط بين هذه الجداول.</a:t>
            </a:r>
          </a:p>
          <a:p>
            <a:pPr>
              <a:lnSpc>
                <a:spcPct val="100000"/>
              </a:lnSpc>
              <a:spcBef>
                <a:spcPts val="0"/>
              </a:spcBef>
              <a:spcAft>
                <a:spcPts val="600"/>
              </a:spcAft>
              <a:buFont typeface="Wingdings" panose="05000000000000000000" pitchFamily="2" charset="2"/>
              <a:buChar char="Ø"/>
            </a:pPr>
            <a:r>
              <a:rPr lang="ar-SA" sz="2400" dirty="0"/>
              <a:t> الخطوة الثالثة: وضع قيود مناسبة لبعض الحقول في الجداول.</a:t>
            </a:r>
          </a:p>
          <a:p>
            <a:pPr>
              <a:lnSpc>
                <a:spcPct val="100000"/>
              </a:lnSpc>
              <a:spcBef>
                <a:spcPts val="0"/>
              </a:spcBef>
              <a:spcAft>
                <a:spcPts val="600"/>
              </a:spcAft>
              <a:buFont typeface="Wingdings" panose="05000000000000000000" pitchFamily="2" charset="2"/>
              <a:buChar char="Ø"/>
            </a:pPr>
            <a:r>
              <a:rPr lang="ar-SA" sz="2400" dirty="0"/>
              <a:t> الخطوة الرابعة: إنشاء إجرائيات من أجل تسهيل التحكم بالجداول.</a:t>
            </a:r>
          </a:p>
          <a:p>
            <a:pPr>
              <a:lnSpc>
                <a:spcPct val="100000"/>
              </a:lnSpc>
              <a:spcBef>
                <a:spcPts val="0"/>
              </a:spcBef>
              <a:spcAft>
                <a:spcPts val="600"/>
              </a:spcAft>
              <a:buFont typeface="Wingdings" pitchFamily="2" charset="2"/>
              <a:buChar char="q"/>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1251" y="643414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11</a:t>
            </a:fld>
            <a:endParaRPr lang="en-US" sz="1800" dirty="0"/>
          </a:p>
        </p:txBody>
      </p:sp>
      <p:sp>
        <p:nvSpPr>
          <p:cNvPr id="7" name="AutoShape 6" descr="ÙØªÙØ¬Ø© Ø¨Ø­Ø« Ø§ÙØµÙØ± Ø¹Ù ØµÙØ± ÙØ§Ø¹Ø¯Ø© Ø§ÙØ¨ÙØ§ÙØ§Øª"/>
          <p:cNvSpPr>
            <a:spLocks noChangeAspect="1" noChangeArrowheads="1"/>
          </p:cNvSpPr>
          <p:nvPr/>
        </p:nvSpPr>
        <p:spPr bwMode="auto">
          <a:xfrm>
            <a:off x="11971339"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sp>
        <p:nvSpPr>
          <p:cNvPr id="8" name="AutoShape 8" descr="ÙØªÙØ¬Ø© Ø¨Ø­Ø« Ø§ÙØµÙØ± Ø¹Ù ØµÙØ± ÙØ§Ø¹Ø¯Ø© Ø§ÙØ¨ÙØ§ÙØ§Øª"/>
          <p:cNvSpPr>
            <a:spLocks noChangeAspect="1" noChangeArrowheads="1"/>
          </p:cNvSpPr>
          <p:nvPr/>
        </p:nvSpPr>
        <p:spPr bwMode="auto">
          <a:xfrm>
            <a:off x="12123739"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SA"/>
          </a:p>
        </p:txBody>
      </p:sp>
      <p:pic>
        <p:nvPicPr>
          <p:cNvPr id="11" name="Picture 2">
            <a:extLst>
              <a:ext uri="{FF2B5EF4-FFF2-40B4-BE49-F238E27FC236}">
                <a16:creationId xmlns:a16="http://schemas.microsoft.com/office/drawing/2014/main" id="{BF42E2E1-31F0-4715-89E0-692498338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94" y="1827500"/>
            <a:ext cx="3547036" cy="320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0918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a:xfrm>
            <a:off x="673116" y="6459786"/>
            <a:ext cx="1197436" cy="365125"/>
          </a:xfrm>
        </p:spPr>
        <p:txBody>
          <a:bodyPr/>
          <a:lstStyle/>
          <a:p>
            <a:fld id="{D91D0753-42F4-4C67-984B-780CE9FB579D}" type="datetime1">
              <a:rPr lang="en-US" sz="1800" smtClean="0"/>
              <a:t>9/16/2020</a:t>
            </a:fld>
            <a:endParaRPr lang="en-US" dirty="0"/>
          </a:p>
        </p:txBody>
      </p:sp>
      <p:sp>
        <p:nvSpPr>
          <p:cNvPr id="3" name="عنصر نائب للتذييل 2"/>
          <p:cNvSpPr>
            <a:spLocks noGrp="1"/>
          </p:cNvSpPr>
          <p:nvPr>
            <p:ph type="ftr" sz="quarter" idx="11"/>
          </p:nvPr>
        </p:nvSpPr>
        <p:spPr>
          <a:xfrm>
            <a:off x="2282329" y="6459786"/>
            <a:ext cx="7615825" cy="365125"/>
          </a:xfrm>
        </p:spPr>
        <p:txBody>
          <a:bodyPr/>
          <a:lstStyle/>
          <a:p>
            <a:r>
              <a:rPr lang="ar-SY" sz="1800" dirty="0"/>
              <a:t>جامعة حلب في المناطق المحررة - كلية الهندسة المعلوماتية</a:t>
            </a:r>
            <a:endParaRPr lang="en-US" sz="1800" dirty="0"/>
          </a:p>
        </p:txBody>
      </p:sp>
      <p:sp>
        <p:nvSpPr>
          <p:cNvPr id="4" name="عنصر نائب لرقم الشريحة 3"/>
          <p:cNvSpPr>
            <a:spLocks noGrp="1"/>
          </p:cNvSpPr>
          <p:nvPr>
            <p:ph type="sldNum" sz="quarter" idx="12"/>
          </p:nvPr>
        </p:nvSpPr>
        <p:spPr/>
        <p:txBody>
          <a:bodyPr/>
          <a:lstStyle/>
          <a:p>
            <a:fld id="{478E313A-EAE8-4878-81D0-494C58600CD4}" type="slidenum">
              <a:rPr lang="en-US" sz="1800" smtClean="0"/>
              <a:t>12</a:t>
            </a:fld>
            <a:endParaRPr lang="en-US" dirty="0"/>
          </a:p>
        </p:txBody>
      </p:sp>
      <p:sp>
        <p:nvSpPr>
          <p:cNvPr id="5" name="مربع نص 4"/>
          <p:cNvSpPr txBox="1"/>
          <p:nvPr/>
        </p:nvSpPr>
        <p:spPr>
          <a:xfrm>
            <a:off x="5824472" y="252654"/>
            <a:ext cx="5181600" cy="461665"/>
          </a:xfrm>
          <a:prstGeom prst="rect">
            <a:avLst/>
          </a:prstGeom>
          <a:noFill/>
        </p:spPr>
        <p:txBody>
          <a:bodyPr wrap="square" rtlCol="1">
            <a:spAutoFit/>
          </a:bodyPr>
          <a:lstStyle/>
          <a:p>
            <a:pPr algn="ctr"/>
            <a:r>
              <a:rPr lang="ar-SA" sz="2400" b="1" dirty="0">
                <a:solidFill>
                  <a:schemeClr val="tx1">
                    <a:lumMod val="75000"/>
                    <a:lumOff val="25000"/>
                  </a:schemeClr>
                </a:solidFill>
              </a:rPr>
              <a:t>يوضح الشكل التالي العلاقات بين الجداول</a:t>
            </a:r>
          </a:p>
        </p:txBody>
      </p:sp>
      <p:pic>
        <p:nvPicPr>
          <p:cNvPr id="8" name="صورة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27" y="714319"/>
            <a:ext cx="11318333" cy="5532334"/>
          </a:xfrm>
          <a:prstGeom prst="rect">
            <a:avLst/>
          </a:prstGeom>
        </p:spPr>
      </p:pic>
    </p:spTree>
    <p:extLst>
      <p:ext uri="{BB962C8B-B14F-4D97-AF65-F5344CB8AC3E}">
        <p14:creationId xmlns:p14="http://schemas.microsoft.com/office/powerpoint/2010/main" val="80735567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en-US" dirty="0"/>
              <a:t>C#</a:t>
            </a:r>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r>
              <a:rPr lang="ar-SA" sz="2600" dirty="0"/>
              <a:t>رابعاً: تصميم واجهة سلسة ومرنة باستخدام لغة </a:t>
            </a:r>
            <a:r>
              <a:rPr lang="en-US" sz="2600" dirty="0"/>
              <a:t>C#</a:t>
            </a:r>
            <a:r>
              <a:rPr lang="ar-SA" sz="2600" dirty="0"/>
              <a:t>:</a:t>
            </a:r>
          </a:p>
          <a:p>
            <a:pPr marL="0" indent="0">
              <a:lnSpc>
                <a:spcPct val="100000"/>
              </a:lnSpc>
              <a:spcBef>
                <a:spcPts val="0"/>
              </a:spcBef>
              <a:spcAft>
                <a:spcPts val="600"/>
              </a:spcAft>
              <a:buNone/>
            </a:pPr>
            <a:r>
              <a:rPr lang="ar-SA" sz="2400" dirty="0"/>
              <a:t>من مزايا هذه اللغة:</a:t>
            </a:r>
          </a:p>
          <a:p>
            <a:pPr marL="457189" indent="-457189">
              <a:lnSpc>
                <a:spcPct val="100000"/>
              </a:lnSpc>
              <a:spcBef>
                <a:spcPts val="0"/>
              </a:spcBef>
              <a:spcAft>
                <a:spcPts val="600"/>
              </a:spcAft>
              <a:buFont typeface="+mj-lt"/>
              <a:buAutoNum type="arabicPeriod"/>
            </a:pPr>
            <a:r>
              <a:rPr lang="ar-SA" sz="2400" dirty="0"/>
              <a:t>رغم أن </a:t>
            </a:r>
            <a:r>
              <a:rPr lang="en-US" sz="2400" dirty="0"/>
              <a:t>C#</a:t>
            </a:r>
            <a:r>
              <a:rPr lang="ar-SA" sz="2400" dirty="0"/>
              <a:t> صممت على بيئة الويندوز إلا أنها تدعم إنشاء تطبيقات على بيئات متعددة</a:t>
            </a:r>
            <a:r>
              <a:rPr lang="en-US" sz="2400" dirty="0"/>
              <a:t> </a:t>
            </a:r>
            <a:r>
              <a:rPr lang="ar-SA" sz="2400" dirty="0"/>
              <a:t>مثل لينوكس وغيرها من البيئات الأخرى. </a:t>
            </a:r>
            <a:endParaRPr lang="ar-SA" sz="1600" dirty="0"/>
          </a:p>
          <a:p>
            <a:pPr marL="457189" indent="-457189">
              <a:lnSpc>
                <a:spcPct val="100000"/>
              </a:lnSpc>
              <a:spcBef>
                <a:spcPts val="0"/>
              </a:spcBef>
              <a:spcAft>
                <a:spcPts val="600"/>
              </a:spcAft>
              <a:buFont typeface="+mj-lt"/>
              <a:buAutoNum type="arabicPeriod"/>
            </a:pPr>
            <a:r>
              <a:rPr lang="ar-SA" sz="2400" dirty="0"/>
              <a:t>امتدت استخدامات </a:t>
            </a:r>
            <a:r>
              <a:rPr lang="en-US" sz="2400" dirty="0"/>
              <a:t>C#</a:t>
            </a:r>
            <a:r>
              <a:rPr lang="ar-SA" sz="2400" dirty="0"/>
              <a:t> لتدعم بناء تطبيقات الويب وتطبيقات الهاتف وذلك بالاستعانة بأنظمة خاصة وبرامج مساعدة.</a:t>
            </a:r>
          </a:p>
          <a:p>
            <a:pPr marL="457189" indent="-457189">
              <a:lnSpc>
                <a:spcPct val="100000"/>
              </a:lnSpc>
              <a:spcBef>
                <a:spcPts val="0"/>
              </a:spcBef>
              <a:spcAft>
                <a:spcPts val="600"/>
              </a:spcAft>
              <a:buFont typeface="+mj-lt"/>
              <a:buAutoNum type="arabicPeriod"/>
            </a:pPr>
            <a:r>
              <a:rPr lang="ar-SA" sz="2400" dirty="0"/>
              <a:t>لغة </a:t>
            </a:r>
            <a:r>
              <a:rPr lang="en-US" sz="2400" dirty="0"/>
              <a:t> C# </a:t>
            </a:r>
            <a:r>
              <a:rPr lang="ar-SA" sz="2400" dirty="0"/>
              <a:t>لغة متطورة قوية جداً وبالرغم من ذلك فتتميز بالسهولة التامة في التعامل والاستخدامات العديدة جداً.</a:t>
            </a:r>
          </a:p>
          <a:p>
            <a:pPr marL="457189" indent="-457189">
              <a:lnSpc>
                <a:spcPct val="100000"/>
              </a:lnSpc>
              <a:spcBef>
                <a:spcPts val="0"/>
              </a:spcBef>
              <a:spcAft>
                <a:spcPts val="600"/>
              </a:spcAft>
              <a:buFont typeface="+mj-lt"/>
              <a:buAutoNum type="arabicPeriod"/>
            </a:pPr>
            <a:r>
              <a:rPr lang="ar-SA" sz="2400" dirty="0"/>
              <a:t>تعتبر سهلة التعلم بالنسبة للمبتدئين.</a:t>
            </a:r>
          </a:p>
        </p:txBody>
      </p:sp>
      <p:sp>
        <p:nvSpPr>
          <p:cNvPr id="4" name="Date Placeholder 3"/>
          <p:cNvSpPr>
            <a:spLocks noGrp="1"/>
          </p:cNvSpPr>
          <p:nvPr>
            <p:ph type="dt" sz="half" idx="10"/>
          </p:nvPr>
        </p:nvSpPr>
        <p:spPr>
          <a:xfrm>
            <a:off x="745590"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13</a:t>
            </a:fld>
            <a:endParaRPr lang="en-US" sz="1800" dirty="0"/>
          </a:p>
        </p:txBody>
      </p:sp>
    </p:spTree>
    <p:extLst>
      <p:ext uri="{BB962C8B-B14F-4D97-AF65-F5344CB8AC3E}">
        <p14:creationId xmlns:p14="http://schemas.microsoft.com/office/powerpoint/2010/main" val="38513717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normAutofit/>
          </a:bodyPr>
          <a:lstStyle/>
          <a:p>
            <a:r>
              <a:rPr lang="ar-SA" dirty="0"/>
              <a:t>واجهات البرنامج</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r>
              <a:rPr lang="ar-SA" sz="3200" dirty="0"/>
              <a:t>الواجهات:</a:t>
            </a:r>
            <a:endParaRPr lang="en-US" sz="3200" dirty="0">
              <a:ea typeface="Calibri"/>
              <a:cs typeface="Arial"/>
            </a:endParaRPr>
          </a:p>
          <a:p>
            <a:pPr marL="342891" indent="-342891" algn="justLow">
              <a:lnSpc>
                <a:spcPct val="115000"/>
              </a:lnSpc>
              <a:spcAft>
                <a:spcPts val="1000"/>
              </a:spcAft>
              <a:buFont typeface="Symbol"/>
              <a:buChar char=""/>
            </a:pPr>
            <a:r>
              <a:rPr lang="ar-SA" sz="2400" dirty="0">
                <a:ea typeface="Calibri"/>
                <a:cs typeface="Simplified Arabic"/>
              </a:rPr>
              <a:t>واجهة تسجيل الدخول (</a:t>
            </a:r>
            <a:r>
              <a:rPr lang="en-US" sz="2400" dirty="0">
                <a:latin typeface="Simplified Arabic"/>
                <a:ea typeface="Calibri"/>
                <a:cs typeface="Arial"/>
              </a:rPr>
              <a:t>FRM_LOGIN</a:t>
            </a:r>
            <a:r>
              <a:rPr lang="ar-SA" sz="2400" dirty="0">
                <a:ea typeface="Calibri"/>
                <a:cs typeface="Simplified Arabic"/>
              </a:rPr>
              <a:t>).</a:t>
            </a:r>
          </a:p>
          <a:p>
            <a:pPr marL="342891" indent="-342891" algn="justLow">
              <a:lnSpc>
                <a:spcPct val="115000"/>
              </a:lnSpc>
              <a:spcAft>
                <a:spcPts val="1000"/>
              </a:spcAft>
              <a:buFont typeface="Symbol"/>
              <a:buChar char=""/>
            </a:pPr>
            <a:r>
              <a:rPr lang="ar-SA" sz="2400" dirty="0">
                <a:ea typeface="Calibri"/>
                <a:cs typeface="Simplified Arabic"/>
              </a:rPr>
              <a:t>الواجهة الرئيسية (</a:t>
            </a:r>
            <a:r>
              <a:rPr lang="en-US" sz="2400" dirty="0">
                <a:latin typeface="Simplified Arabic"/>
                <a:ea typeface="Calibri"/>
              </a:rPr>
              <a:t>FRM_MAIN</a:t>
            </a:r>
            <a:r>
              <a:rPr lang="ar-SA" sz="2400" dirty="0">
                <a:latin typeface="Simplified Arabic"/>
                <a:ea typeface="Calibri"/>
              </a:rPr>
              <a:t>).</a:t>
            </a:r>
          </a:p>
          <a:p>
            <a:pPr marL="0" indent="0" algn="justLow">
              <a:lnSpc>
                <a:spcPct val="115000"/>
              </a:lnSpc>
              <a:spcAft>
                <a:spcPts val="1000"/>
              </a:spcAft>
              <a:buNone/>
            </a:pPr>
            <a:endParaRPr lang="en-US" sz="2400" dirty="0"/>
          </a:p>
        </p:txBody>
      </p:sp>
      <p:sp>
        <p:nvSpPr>
          <p:cNvPr id="4" name="Date Placeholder 3"/>
          <p:cNvSpPr>
            <a:spLocks noGrp="1"/>
          </p:cNvSpPr>
          <p:nvPr>
            <p:ph type="dt" sz="half" idx="10"/>
          </p:nvPr>
        </p:nvSpPr>
        <p:spPr>
          <a:xfrm>
            <a:off x="703387"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303222"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14</a:t>
            </a:fld>
            <a:endParaRPr lang="en-US" sz="1800" dirty="0"/>
          </a:p>
        </p:txBody>
      </p:sp>
    </p:spTree>
    <p:extLst>
      <p:ext uri="{BB962C8B-B14F-4D97-AF65-F5344CB8AC3E}">
        <p14:creationId xmlns:p14="http://schemas.microsoft.com/office/powerpoint/2010/main" val="36591633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الواجهة الأولى: واجهة تسجيل الدخول</a:t>
            </a:r>
            <a:endParaRPr lang="en-US" dirty="0"/>
          </a:p>
        </p:txBody>
      </p:sp>
      <p:sp>
        <p:nvSpPr>
          <p:cNvPr id="4" name="Date Placeholder 3"/>
          <p:cNvSpPr>
            <a:spLocks noGrp="1"/>
          </p:cNvSpPr>
          <p:nvPr>
            <p:ph type="dt" sz="half" idx="10"/>
          </p:nvPr>
        </p:nvSpPr>
        <p:spPr>
          <a:xfrm>
            <a:off x="714416" y="6459786"/>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15</a:t>
            </a:fld>
            <a:endParaRPr lang="en-US" sz="1800" dirty="0"/>
          </a:p>
        </p:txBody>
      </p:sp>
      <p:pic>
        <p:nvPicPr>
          <p:cNvPr id="11" name="صورة 10"/>
          <p:cNvPicPr/>
          <p:nvPr/>
        </p:nvPicPr>
        <p:blipFill>
          <a:blip r:embed="rId3">
            <a:extLst>
              <a:ext uri="{28A0092B-C50C-407E-A947-70E740481C1C}">
                <a14:useLocalDpi xmlns:a14="http://schemas.microsoft.com/office/drawing/2010/main" val="0"/>
              </a:ext>
            </a:extLst>
          </a:blip>
          <a:srcRect/>
          <a:stretch>
            <a:fillRect/>
          </a:stretch>
        </p:blipFill>
        <p:spPr bwMode="auto">
          <a:xfrm>
            <a:off x="2142699" y="1106124"/>
            <a:ext cx="8506295" cy="5216579"/>
          </a:xfrm>
          <a:prstGeom prst="rect">
            <a:avLst/>
          </a:prstGeom>
          <a:noFill/>
          <a:ln>
            <a:noFill/>
          </a:ln>
        </p:spPr>
      </p:pic>
    </p:spTree>
    <p:extLst>
      <p:ext uri="{BB962C8B-B14F-4D97-AF65-F5344CB8AC3E}">
        <p14:creationId xmlns:p14="http://schemas.microsoft.com/office/powerpoint/2010/main" val="327595629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0"/>
            <a:ext cx="10058400" cy="654300"/>
          </a:xfrm>
        </p:spPr>
        <p:txBody>
          <a:bodyPr/>
          <a:lstStyle/>
          <a:p>
            <a:r>
              <a:rPr lang="ar-SA" dirty="0"/>
              <a:t>الواجهة الثانية: واجهة البرنامج الرئيسية </a:t>
            </a:r>
            <a:endParaRPr lang="en-US" dirty="0"/>
          </a:p>
        </p:txBody>
      </p:sp>
      <p:sp>
        <p:nvSpPr>
          <p:cNvPr id="4" name="Date Placeholder 3"/>
          <p:cNvSpPr>
            <a:spLocks noGrp="1"/>
          </p:cNvSpPr>
          <p:nvPr>
            <p:ph type="dt" sz="half" idx="10"/>
          </p:nvPr>
        </p:nvSpPr>
        <p:spPr>
          <a:xfrm>
            <a:off x="705585"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16</a:t>
            </a:fld>
            <a:endParaRPr lang="en-US" sz="1800" dirty="0"/>
          </a:p>
        </p:txBody>
      </p:sp>
      <p:pic>
        <p:nvPicPr>
          <p:cNvPr id="3" name="صورة 2"/>
          <p:cNvPicPr>
            <a:picLocks noChangeAspect="1"/>
          </p:cNvPicPr>
          <p:nvPr/>
        </p:nvPicPr>
        <p:blipFill>
          <a:blip r:embed="rId3"/>
          <a:stretch>
            <a:fillRect/>
          </a:stretch>
        </p:blipFill>
        <p:spPr>
          <a:xfrm>
            <a:off x="1066800" y="627004"/>
            <a:ext cx="10058400" cy="5683308"/>
          </a:xfrm>
          <a:prstGeom prst="rect">
            <a:avLst/>
          </a:prstGeom>
        </p:spPr>
      </p:pic>
    </p:spTree>
    <p:extLst>
      <p:ext uri="{BB962C8B-B14F-4D97-AF65-F5344CB8AC3E}">
        <p14:creationId xmlns:p14="http://schemas.microsoft.com/office/powerpoint/2010/main" val="225770030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05585"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17</a:t>
            </a:fld>
            <a:endParaRPr lang="en-US" sz="1800" dirty="0"/>
          </a:p>
        </p:txBody>
      </p:sp>
      <p:sp>
        <p:nvSpPr>
          <p:cNvPr id="7" name="عنصر نائب للمحتوى 2"/>
          <p:cNvSpPr>
            <a:spLocks noGrp="1"/>
          </p:cNvSpPr>
          <p:nvPr>
            <p:ph idx="1"/>
          </p:nvPr>
        </p:nvSpPr>
        <p:spPr>
          <a:xfrm>
            <a:off x="1097280" y="1046782"/>
            <a:ext cx="10058400" cy="5191179"/>
          </a:xfrm>
        </p:spPr>
        <p:txBody>
          <a:bodyPr/>
          <a:lstStyle/>
          <a:p>
            <a:r>
              <a:rPr lang="ar-SA" sz="2800" dirty="0">
                <a:cs typeface="+mj-cs"/>
              </a:rPr>
              <a:t>تحوي على 8 إجراءات في ثلاث نوافذ رئيسية:</a:t>
            </a:r>
            <a:br>
              <a:rPr lang="ar-SA" sz="2800" dirty="0">
                <a:cs typeface="+mj-cs"/>
              </a:rPr>
            </a:br>
            <a:r>
              <a:rPr lang="ar-SA" sz="2800" dirty="0">
                <a:cs typeface="+mj-cs"/>
              </a:rPr>
              <a:t>1- تسجيل طالب، تعديل بيانات طالب، حذف بيانات طالب.</a:t>
            </a:r>
          </a:p>
          <a:p>
            <a:r>
              <a:rPr lang="ar-SA" sz="2800" dirty="0">
                <a:cs typeface="+mj-cs"/>
              </a:rPr>
              <a:t>2- قوائم الطلاب، ترفيع الطلاب.</a:t>
            </a:r>
          </a:p>
          <a:p>
            <a:r>
              <a:rPr lang="ar-SA" sz="2800" dirty="0">
                <a:cs typeface="+mj-cs"/>
              </a:rPr>
              <a:t>3- قائمة الرسوم، إضافة رسوم، تعديل رسوم، حذف رسوم.</a:t>
            </a:r>
          </a:p>
          <a:p>
            <a:endParaRPr lang="ar-SA" dirty="0">
              <a:cs typeface="+mj-cs"/>
            </a:endParaRPr>
          </a:p>
        </p:txBody>
      </p:sp>
      <p:sp>
        <p:nvSpPr>
          <p:cNvPr id="9" name="Title 1"/>
          <p:cNvSpPr>
            <a:spLocks noGrp="1"/>
          </p:cNvSpPr>
          <p:nvPr>
            <p:ph type="title"/>
          </p:nvPr>
        </p:nvSpPr>
        <p:spPr>
          <a:xfrm>
            <a:off x="1097280" y="286606"/>
            <a:ext cx="10058400" cy="701193"/>
          </a:xfrm>
        </p:spPr>
        <p:txBody>
          <a:bodyPr/>
          <a:lstStyle/>
          <a:p>
            <a:r>
              <a:rPr lang="ar-SA" dirty="0"/>
              <a:t>1</a:t>
            </a:r>
            <a:r>
              <a:rPr lang="ar-SA" sz="4000" dirty="0"/>
              <a:t>. إدارة الطلاب</a:t>
            </a:r>
            <a:endParaRPr lang="en-US" dirty="0"/>
          </a:p>
        </p:txBody>
      </p:sp>
    </p:spTree>
    <p:extLst>
      <p:ext uri="{BB962C8B-B14F-4D97-AF65-F5344CB8AC3E}">
        <p14:creationId xmlns:p14="http://schemas.microsoft.com/office/powerpoint/2010/main" val="418499155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تسجيل طالب</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18</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958" y="534184"/>
            <a:ext cx="10261333" cy="5774071"/>
          </a:xfrm>
          <a:prstGeom prst="rect">
            <a:avLst/>
          </a:prstGeom>
          <a:noFill/>
          <a:ln>
            <a:noFill/>
          </a:ln>
        </p:spPr>
      </p:pic>
    </p:spTree>
    <p:extLst>
      <p:ext uri="{BB962C8B-B14F-4D97-AF65-F5344CB8AC3E}">
        <p14:creationId xmlns:p14="http://schemas.microsoft.com/office/powerpoint/2010/main" val="254014012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تعديل طالب</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19</a:t>
            </a:fld>
            <a:endParaRPr lang="en-US" sz="1800" dirty="0"/>
          </a:p>
        </p:txBody>
      </p:sp>
      <p:pic>
        <p:nvPicPr>
          <p:cNvPr id="7" name="صورة 6"/>
          <p:cNvPicPr/>
          <p:nvPr/>
        </p:nvPicPr>
        <p:blipFill>
          <a:blip r:embed="rId3">
            <a:extLst>
              <a:ext uri="{28A0092B-C50C-407E-A947-70E740481C1C}">
                <a14:useLocalDpi xmlns:a14="http://schemas.microsoft.com/office/drawing/2010/main" val="0"/>
              </a:ext>
            </a:extLst>
          </a:blip>
          <a:stretch>
            <a:fillRect/>
          </a:stretch>
        </p:blipFill>
        <p:spPr>
          <a:xfrm>
            <a:off x="1153673" y="572412"/>
            <a:ext cx="10167559" cy="5715638"/>
          </a:xfrm>
          <a:prstGeom prst="rect">
            <a:avLst/>
          </a:prstGeom>
        </p:spPr>
      </p:pic>
    </p:spTree>
    <p:extLst>
      <p:ext uri="{BB962C8B-B14F-4D97-AF65-F5344CB8AC3E}">
        <p14:creationId xmlns:p14="http://schemas.microsoft.com/office/powerpoint/2010/main" val="401253246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أهداف المشروع</a:t>
            </a:r>
            <a:endParaRPr lang="en-US" dirty="0"/>
          </a:p>
        </p:txBody>
      </p:sp>
      <p:sp>
        <p:nvSpPr>
          <p:cNvPr id="3" name="Content Placeholder 2"/>
          <p:cNvSpPr>
            <a:spLocks noGrp="1"/>
          </p:cNvSpPr>
          <p:nvPr>
            <p:ph idx="1"/>
          </p:nvPr>
        </p:nvSpPr>
        <p:spPr>
          <a:xfrm>
            <a:off x="1097280" y="1099933"/>
            <a:ext cx="10058400" cy="4766297"/>
          </a:xfrm>
        </p:spPr>
        <p:txBody>
          <a:bodyPr>
            <a:noAutofit/>
          </a:bodyPr>
          <a:lstStyle/>
          <a:p>
            <a:pPr marL="0" indent="0">
              <a:lnSpc>
                <a:spcPct val="100000"/>
              </a:lnSpc>
              <a:spcBef>
                <a:spcPts val="0"/>
              </a:spcBef>
              <a:spcAft>
                <a:spcPts val="600"/>
              </a:spcAft>
              <a:buNone/>
            </a:pPr>
            <a:r>
              <a:rPr lang="ar-SA" sz="2400" dirty="0"/>
              <a:t>تم إنجاز هذا المشروع من أجل مساعدة </a:t>
            </a:r>
            <a:r>
              <a:rPr lang="ar-SY" sz="2400" dirty="0"/>
              <a:t>كليات الجامعة</a:t>
            </a:r>
            <a:r>
              <a:rPr lang="ar-SA" sz="2400" dirty="0"/>
              <a:t> بحل جزء من المشاكل التي تواجهها، ومن أجل تسهيل وتيسير عمل موظفين شؤون</a:t>
            </a:r>
            <a:r>
              <a:rPr lang="ar-SY" sz="2400" dirty="0"/>
              <a:t> الطلاب و</a:t>
            </a:r>
            <a:r>
              <a:rPr lang="ar-SA" sz="2400" dirty="0"/>
              <a:t>الامتحانات، حيث يهدف المشروع بشكل رئيسي إلى:</a:t>
            </a:r>
          </a:p>
          <a:p>
            <a:pPr marL="457200" indent="-457200">
              <a:lnSpc>
                <a:spcPct val="100000"/>
              </a:lnSpc>
              <a:spcBef>
                <a:spcPts val="0"/>
              </a:spcBef>
              <a:spcAft>
                <a:spcPts val="600"/>
              </a:spcAft>
              <a:buFont typeface="+mj-lt"/>
              <a:buAutoNum type="arabicParenR"/>
            </a:pPr>
            <a:r>
              <a:rPr lang="ar-SA" sz="2400" dirty="0"/>
              <a:t> إيجاد بيئة تنظيمية لتخزين</a:t>
            </a:r>
            <a:r>
              <a:rPr lang="ar-SY" sz="2400" dirty="0"/>
              <a:t> بيانات الطلاب و</a:t>
            </a:r>
            <a:r>
              <a:rPr lang="ar-SA" sz="2400" dirty="0"/>
              <a:t>الدرجات في مكان واحد.</a:t>
            </a:r>
            <a:endParaRPr lang="ar-SY" sz="2400" dirty="0"/>
          </a:p>
          <a:p>
            <a:pPr marL="457200" indent="-457200">
              <a:lnSpc>
                <a:spcPct val="100000"/>
              </a:lnSpc>
              <a:spcBef>
                <a:spcPts val="0"/>
              </a:spcBef>
              <a:spcAft>
                <a:spcPts val="600"/>
              </a:spcAft>
              <a:buFont typeface="+mj-lt"/>
              <a:buAutoNum type="arabicParenR"/>
            </a:pPr>
            <a:r>
              <a:rPr lang="ar-SY" sz="2400" dirty="0"/>
              <a:t> الانتقال إلى أسلوب عمل تقني حديث يستفيد من التطور الحاصل في التقنيات المعلوماتية.</a:t>
            </a:r>
            <a:endParaRPr lang="ar-SA" sz="2400" dirty="0"/>
          </a:p>
          <a:p>
            <a:pPr marL="457200" indent="-457200">
              <a:lnSpc>
                <a:spcPct val="100000"/>
              </a:lnSpc>
              <a:spcBef>
                <a:spcPts val="0"/>
              </a:spcBef>
              <a:spcAft>
                <a:spcPts val="600"/>
              </a:spcAft>
              <a:buFont typeface="+mj-lt"/>
              <a:buAutoNum type="arabicParenR"/>
            </a:pPr>
            <a:r>
              <a:rPr lang="ar-SA" sz="2400" dirty="0"/>
              <a:t> </a:t>
            </a:r>
            <a:r>
              <a:rPr lang="ar-SY" sz="2400" dirty="0"/>
              <a:t>الحصول على وثائق واستعلامات سريعة ومنظمة مثل كشف علامات ودرجات مادة و.....</a:t>
            </a:r>
            <a:r>
              <a:rPr lang="ar-SA" sz="2400" dirty="0"/>
              <a:t>.</a:t>
            </a:r>
            <a:endParaRPr lang="ar-SY" sz="2400" dirty="0"/>
          </a:p>
          <a:p>
            <a:pPr marL="457200" indent="-457200">
              <a:lnSpc>
                <a:spcPct val="100000"/>
              </a:lnSpc>
              <a:spcBef>
                <a:spcPts val="0"/>
              </a:spcBef>
              <a:spcAft>
                <a:spcPts val="600"/>
              </a:spcAft>
              <a:buFont typeface="+mj-lt"/>
              <a:buAutoNum type="arabicParenR"/>
            </a:pPr>
            <a:r>
              <a:rPr lang="ar-SY" sz="2400" dirty="0"/>
              <a:t> </a:t>
            </a:r>
            <a:r>
              <a:rPr lang="ar-SY" sz="2400" i="0" u="none" strike="noStrike" baseline="0" dirty="0">
                <a:latin typeface="SimplifiedArabic"/>
              </a:rPr>
              <a:t>تقليل نسبة الخطأ وتأمين نسخ إلكترونية عن بيانات ودرجات الطلاب.</a:t>
            </a:r>
            <a:endParaRPr lang="ar-SA" sz="3200" dirty="0"/>
          </a:p>
          <a:p>
            <a:pPr marL="0" indent="0">
              <a:buNone/>
            </a:pPr>
            <a:r>
              <a:rPr lang="ar-SA" sz="2400" dirty="0"/>
              <a:t> </a:t>
            </a:r>
            <a:r>
              <a:rPr lang="ar-SA" sz="2800" u="sng" dirty="0">
                <a:solidFill>
                  <a:srgbClr val="1C643E"/>
                </a:solidFill>
                <a:effectLst>
                  <a:outerShdw blurRad="38100" dist="38100" dir="2700000" algn="tl">
                    <a:srgbClr val="000000">
                      <a:alpha val="43137"/>
                    </a:srgbClr>
                  </a:outerShdw>
                </a:effectLst>
              </a:rPr>
              <a:t>حدود المشروع وبدايته:</a:t>
            </a:r>
          </a:p>
          <a:p>
            <a:pPr>
              <a:buFont typeface="Wingdings" panose="05000000000000000000" pitchFamily="2" charset="2"/>
              <a:buChar char="v"/>
            </a:pPr>
            <a:r>
              <a:rPr lang="ar-SA" sz="2400" dirty="0"/>
              <a:t>إنّ هذا المشروع هو مشروع خدمي لخدمة جامعة حلب في المناطق المحررة.</a:t>
            </a:r>
            <a:endParaRPr lang="en-US" sz="2400" dirty="0"/>
          </a:p>
          <a:p>
            <a:pPr>
              <a:lnSpc>
                <a:spcPct val="100000"/>
              </a:lnSpc>
              <a:buFont typeface="Wingdings" panose="05000000000000000000" pitchFamily="2" charset="2"/>
              <a:buChar char="v"/>
            </a:pPr>
            <a:r>
              <a:rPr lang="ar-SA" sz="2400" dirty="0"/>
              <a:t>استغرق هذا المشروع مدة لا تقل عن </a:t>
            </a:r>
            <a:r>
              <a:rPr lang="ar-SY" sz="2400" dirty="0"/>
              <a:t>سبعة أشهر</a:t>
            </a:r>
            <a:r>
              <a:rPr lang="ar-SA" sz="2400" dirty="0"/>
              <a:t>.</a:t>
            </a:r>
            <a:endParaRPr lang="en-US"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40759" y="6459786"/>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a:t>
            </a:fld>
            <a:endParaRPr lang="en-US" sz="1800" dirty="0"/>
          </a:p>
        </p:txBody>
      </p:sp>
    </p:spTree>
    <p:extLst>
      <p:ext uri="{BB962C8B-B14F-4D97-AF65-F5344CB8AC3E}">
        <p14:creationId xmlns:p14="http://schemas.microsoft.com/office/powerpoint/2010/main" val="34941905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قائمة الطلاب</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20</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550" y="582862"/>
            <a:ext cx="10102750" cy="5685487"/>
          </a:xfrm>
          <a:prstGeom prst="rect">
            <a:avLst/>
          </a:prstGeom>
          <a:noFill/>
          <a:ln>
            <a:noFill/>
          </a:ln>
        </p:spPr>
      </p:pic>
    </p:spTree>
    <p:extLst>
      <p:ext uri="{BB962C8B-B14F-4D97-AF65-F5344CB8AC3E}">
        <p14:creationId xmlns:p14="http://schemas.microsoft.com/office/powerpoint/2010/main" val="343497490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ترفيع الطلاب</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21</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tretch>
            <a:fillRect/>
          </a:stretch>
        </p:blipFill>
        <p:spPr>
          <a:xfrm>
            <a:off x="1167730" y="654300"/>
            <a:ext cx="10058401" cy="5654879"/>
          </a:xfrm>
          <a:prstGeom prst="rect">
            <a:avLst/>
          </a:prstGeom>
        </p:spPr>
      </p:pic>
    </p:spTree>
    <p:extLst>
      <p:ext uri="{BB962C8B-B14F-4D97-AF65-F5344CB8AC3E}">
        <p14:creationId xmlns:p14="http://schemas.microsoft.com/office/powerpoint/2010/main" val="302744072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قائمة الرسوم</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22</a:t>
            </a:fld>
            <a:endParaRPr lang="en-US" sz="1800" dirty="0"/>
          </a:p>
        </p:txBody>
      </p:sp>
      <p:pic>
        <p:nvPicPr>
          <p:cNvPr id="7" name="صورة 6">
            <a:extLst>
              <a:ext uri="{FF2B5EF4-FFF2-40B4-BE49-F238E27FC236}">
                <a16:creationId xmlns:a16="http://schemas.microsoft.com/office/drawing/2014/main" id="{F3094B2A-D605-44CA-9750-E9A05ED4B561}"/>
              </a:ext>
            </a:extLst>
          </p:cNvPr>
          <p:cNvPicPr>
            <a:picLocks noChangeAspect="1"/>
          </p:cNvPicPr>
          <p:nvPr/>
        </p:nvPicPr>
        <p:blipFill>
          <a:blip r:embed="rId3"/>
          <a:stretch>
            <a:fillRect/>
          </a:stretch>
        </p:blipFill>
        <p:spPr>
          <a:xfrm>
            <a:off x="1181860" y="654300"/>
            <a:ext cx="10030623" cy="5633958"/>
          </a:xfrm>
          <a:prstGeom prst="rect">
            <a:avLst/>
          </a:prstGeom>
        </p:spPr>
      </p:pic>
    </p:spTree>
    <p:extLst>
      <p:ext uri="{BB962C8B-B14F-4D97-AF65-F5344CB8AC3E}">
        <p14:creationId xmlns:p14="http://schemas.microsoft.com/office/powerpoint/2010/main" val="331266798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إضافة رسوم</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23</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1075958" y="606869"/>
            <a:ext cx="10136525" cy="5698478"/>
          </a:xfrm>
          <a:prstGeom prst="rect">
            <a:avLst/>
          </a:prstGeom>
        </p:spPr>
      </p:pic>
    </p:spTree>
    <p:extLst>
      <p:ext uri="{BB962C8B-B14F-4D97-AF65-F5344CB8AC3E}">
        <p14:creationId xmlns:p14="http://schemas.microsoft.com/office/powerpoint/2010/main" val="1271526861"/>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1. إدارة الطلاب: تعديل رسوم</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24</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tretch>
            <a:fillRect/>
          </a:stretch>
        </p:blipFill>
        <p:spPr>
          <a:xfrm>
            <a:off x="1103254" y="606566"/>
            <a:ext cx="10058399" cy="5655165"/>
          </a:xfrm>
          <a:prstGeom prst="rect">
            <a:avLst/>
          </a:prstGeom>
        </p:spPr>
      </p:pic>
    </p:spTree>
    <p:extLst>
      <p:ext uri="{BB962C8B-B14F-4D97-AF65-F5344CB8AC3E}">
        <p14:creationId xmlns:p14="http://schemas.microsoft.com/office/powerpoint/2010/main" val="98574889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2. ادخال الدرجات</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25</a:t>
            </a:fld>
            <a:endParaRPr lang="en-US" sz="1800" dirty="0"/>
          </a:p>
        </p:txBody>
      </p:sp>
      <p:sp>
        <p:nvSpPr>
          <p:cNvPr id="9" name="عنصر نائب للمحتوى 2"/>
          <p:cNvSpPr>
            <a:spLocks noGrp="1"/>
          </p:cNvSpPr>
          <p:nvPr>
            <p:ph idx="1"/>
          </p:nvPr>
        </p:nvSpPr>
        <p:spPr>
          <a:xfrm>
            <a:off x="1097280" y="1046782"/>
            <a:ext cx="10058400" cy="5191179"/>
          </a:xfrm>
        </p:spPr>
        <p:txBody>
          <a:bodyPr/>
          <a:lstStyle/>
          <a:p>
            <a:r>
              <a:rPr lang="ar-SA" sz="2800" dirty="0">
                <a:cs typeface="+mj-cs"/>
              </a:rPr>
              <a:t>تحوي على 5 إجراءات في نافذتين رئيسيتين:</a:t>
            </a:r>
            <a:br>
              <a:rPr lang="ar-SA" sz="2800" dirty="0">
                <a:cs typeface="+mj-cs"/>
              </a:rPr>
            </a:br>
            <a:r>
              <a:rPr lang="ar-SA" sz="2800" dirty="0">
                <a:cs typeface="+mj-cs"/>
              </a:rPr>
              <a:t>1- درجة واحدة: إضافة، تعديل، حذف.</a:t>
            </a:r>
          </a:p>
          <a:p>
            <a:r>
              <a:rPr lang="ar-SA" sz="2800" dirty="0">
                <a:cs typeface="+mj-cs"/>
              </a:rPr>
              <a:t>2- عدة درجات: إدخال يدوي، استيراد من ملف اكسل.</a:t>
            </a:r>
          </a:p>
          <a:p>
            <a:endParaRPr lang="ar-SA" dirty="0">
              <a:cs typeface="+mj-cs"/>
            </a:endParaRPr>
          </a:p>
        </p:txBody>
      </p:sp>
    </p:spTree>
    <p:extLst>
      <p:ext uri="{BB962C8B-B14F-4D97-AF65-F5344CB8AC3E}">
        <p14:creationId xmlns:p14="http://schemas.microsoft.com/office/powerpoint/2010/main" val="2043105688"/>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2. ادخال الدرجات: إضافة درجة</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26</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tretch>
            <a:fillRect/>
          </a:stretch>
        </p:blipFill>
        <p:spPr>
          <a:xfrm>
            <a:off x="1103254" y="607191"/>
            <a:ext cx="10058399" cy="5653914"/>
          </a:xfrm>
          <a:prstGeom prst="rect">
            <a:avLst/>
          </a:prstGeom>
        </p:spPr>
      </p:pic>
    </p:spTree>
    <p:extLst>
      <p:ext uri="{BB962C8B-B14F-4D97-AF65-F5344CB8AC3E}">
        <p14:creationId xmlns:p14="http://schemas.microsoft.com/office/powerpoint/2010/main" val="164316242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0"/>
            <a:ext cx="10058400" cy="654300"/>
          </a:xfrm>
        </p:spPr>
        <p:txBody>
          <a:bodyPr/>
          <a:lstStyle/>
          <a:p>
            <a:r>
              <a:rPr lang="ar-SA" dirty="0"/>
              <a:t>2. ادخال الدرجات: تعديل درجة</a:t>
            </a:r>
            <a:endParaRPr lang="en-US" dirty="0"/>
          </a:p>
        </p:txBody>
      </p:sp>
      <p:sp>
        <p:nvSpPr>
          <p:cNvPr id="4" name="Date Placeholder 3"/>
          <p:cNvSpPr>
            <a:spLocks noGrp="1"/>
          </p:cNvSpPr>
          <p:nvPr>
            <p:ph type="dt" sz="half" idx="10"/>
          </p:nvPr>
        </p:nvSpPr>
        <p:spPr>
          <a:xfrm>
            <a:off x="673116" y="6459786"/>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27</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tretch>
            <a:fillRect/>
          </a:stretch>
        </p:blipFill>
        <p:spPr>
          <a:xfrm>
            <a:off x="1154084" y="654300"/>
            <a:ext cx="10058399" cy="5653298"/>
          </a:xfrm>
          <a:prstGeom prst="rect">
            <a:avLst/>
          </a:prstGeom>
        </p:spPr>
      </p:pic>
    </p:spTree>
    <p:extLst>
      <p:ext uri="{BB962C8B-B14F-4D97-AF65-F5344CB8AC3E}">
        <p14:creationId xmlns:p14="http://schemas.microsoft.com/office/powerpoint/2010/main" val="4178678127"/>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0"/>
            <a:ext cx="10058400" cy="654300"/>
          </a:xfrm>
        </p:spPr>
        <p:txBody>
          <a:bodyPr/>
          <a:lstStyle/>
          <a:p>
            <a:r>
              <a:rPr lang="ar-SA" dirty="0"/>
              <a:t>2. ادخال الدرجات: إضافة عدة درجات</a:t>
            </a:r>
            <a:endParaRPr lang="en-US" dirty="0"/>
          </a:p>
        </p:txBody>
      </p:sp>
      <p:sp>
        <p:nvSpPr>
          <p:cNvPr id="4" name="Date Placeholder 3"/>
          <p:cNvSpPr>
            <a:spLocks noGrp="1"/>
          </p:cNvSpPr>
          <p:nvPr>
            <p:ph type="dt" sz="half" idx="10"/>
          </p:nvPr>
        </p:nvSpPr>
        <p:spPr>
          <a:xfrm>
            <a:off x="673116" y="6459786"/>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28</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1066799" y="602023"/>
            <a:ext cx="10145684" cy="5703018"/>
          </a:xfrm>
          <a:prstGeom prst="rect">
            <a:avLst/>
          </a:prstGeom>
        </p:spPr>
      </p:pic>
    </p:spTree>
    <p:extLst>
      <p:ext uri="{BB962C8B-B14F-4D97-AF65-F5344CB8AC3E}">
        <p14:creationId xmlns:p14="http://schemas.microsoft.com/office/powerpoint/2010/main" val="390047696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3. إدارة الدرجات</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29</a:t>
            </a:fld>
            <a:endParaRPr lang="en-US" sz="1800" dirty="0"/>
          </a:p>
        </p:txBody>
      </p:sp>
      <p:sp>
        <p:nvSpPr>
          <p:cNvPr id="9" name="عنصر نائب للمحتوى 2"/>
          <p:cNvSpPr>
            <a:spLocks noGrp="1"/>
          </p:cNvSpPr>
          <p:nvPr>
            <p:ph idx="1"/>
          </p:nvPr>
        </p:nvSpPr>
        <p:spPr>
          <a:xfrm>
            <a:off x="1097280" y="1046782"/>
            <a:ext cx="10058400" cy="5191179"/>
          </a:xfrm>
        </p:spPr>
        <p:txBody>
          <a:bodyPr/>
          <a:lstStyle/>
          <a:p>
            <a:r>
              <a:rPr lang="ar-SA" sz="2800" dirty="0">
                <a:cs typeface="+mj-cs"/>
              </a:rPr>
              <a:t>تحوي على 5 إجراءات في نافذتين رئيسيتين:</a:t>
            </a:r>
            <a:br>
              <a:rPr lang="ar-SA" sz="2800" dirty="0">
                <a:cs typeface="+mj-cs"/>
              </a:rPr>
            </a:br>
            <a:r>
              <a:rPr lang="ar-SA" sz="2800" dirty="0">
                <a:cs typeface="+mj-cs"/>
              </a:rPr>
              <a:t>1- كشف الدرجات.</a:t>
            </a:r>
          </a:p>
          <a:p>
            <a:r>
              <a:rPr lang="ar-SA" sz="2800" dirty="0">
                <a:cs typeface="+mj-cs"/>
              </a:rPr>
              <a:t>2- صحيفة الطالب.</a:t>
            </a:r>
          </a:p>
          <a:p>
            <a:r>
              <a:rPr lang="ar-SA" sz="2800" dirty="0">
                <a:cs typeface="+mj-cs"/>
              </a:rPr>
              <a:t>3- السجل الامتحاني.</a:t>
            </a:r>
          </a:p>
          <a:p>
            <a:r>
              <a:rPr lang="ar-SA" sz="2800" dirty="0">
                <a:cs typeface="+mj-cs"/>
              </a:rPr>
              <a:t>4- إصدار مادة، العشرة الأوائل.</a:t>
            </a:r>
          </a:p>
          <a:p>
            <a:endParaRPr lang="ar-SA" dirty="0">
              <a:cs typeface="+mj-cs"/>
            </a:endParaRPr>
          </a:p>
        </p:txBody>
      </p:sp>
    </p:spTree>
    <p:extLst>
      <p:ext uri="{BB962C8B-B14F-4D97-AF65-F5344CB8AC3E}">
        <p14:creationId xmlns:p14="http://schemas.microsoft.com/office/powerpoint/2010/main" val="120224465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مراحل إنجاز المشروع</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r>
              <a:rPr lang="ar-SA" sz="2400" dirty="0"/>
              <a:t>مرّت عملية إنجاز المشروع </a:t>
            </a:r>
            <a:r>
              <a:rPr lang="ar-SY" sz="2400" dirty="0"/>
              <a:t>بأربعة</a:t>
            </a:r>
            <a:r>
              <a:rPr lang="ar-SA" sz="2400" dirty="0"/>
              <a:t> مراحل:</a:t>
            </a:r>
            <a:endParaRPr lang="ar-SY" sz="2400" dirty="0"/>
          </a:p>
          <a:p>
            <a:pPr marL="0" indent="0">
              <a:lnSpc>
                <a:spcPct val="100000"/>
              </a:lnSpc>
              <a:spcBef>
                <a:spcPts val="0"/>
              </a:spcBef>
              <a:spcAft>
                <a:spcPts val="600"/>
              </a:spcAft>
              <a:buNone/>
            </a:pPr>
            <a:endParaRPr lang="ar-SA" sz="2400" dirty="0"/>
          </a:p>
          <a:p>
            <a:pPr marL="457189" indent="-457189" algn="justLow">
              <a:lnSpc>
                <a:spcPct val="100000"/>
              </a:lnSpc>
              <a:spcBef>
                <a:spcPts val="0"/>
              </a:spcBef>
              <a:spcAft>
                <a:spcPts val="600"/>
              </a:spcAft>
              <a:buFont typeface="+mj-lt"/>
              <a:buAutoNum type="arabicPeriod"/>
            </a:pPr>
            <a:r>
              <a:rPr lang="ar-SA" sz="2400" dirty="0"/>
              <a:t>المرحلة الأولى: </a:t>
            </a:r>
            <a:r>
              <a:rPr lang="ar-SY" sz="2400" dirty="0"/>
              <a:t>تم فيها وضع الفكرة العامة للمشروع أي حدوده وبدايته وأهدافه. </a:t>
            </a:r>
            <a:endParaRPr lang="ar-SA" sz="2400" dirty="0"/>
          </a:p>
          <a:p>
            <a:pPr marL="457189" indent="-457189" algn="justLow">
              <a:lnSpc>
                <a:spcPct val="100000"/>
              </a:lnSpc>
              <a:spcBef>
                <a:spcPts val="0"/>
              </a:spcBef>
              <a:spcAft>
                <a:spcPts val="600"/>
              </a:spcAft>
              <a:buFont typeface="+mj-lt"/>
              <a:buAutoNum type="arabicPeriod"/>
            </a:pPr>
            <a:r>
              <a:rPr lang="ar-SA" sz="2400" dirty="0"/>
              <a:t>المرحلة الثانية:</a:t>
            </a:r>
            <a:r>
              <a:rPr lang="ar-SY" sz="2400" dirty="0"/>
              <a:t> تحليل النظام الجديد وتحديد المتطلبات باستخدام هندسة البرمجيات لتسهيل القيام بالمشروع. </a:t>
            </a:r>
          </a:p>
          <a:p>
            <a:pPr marL="457189" indent="-457189" algn="justLow">
              <a:lnSpc>
                <a:spcPct val="100000"/>
              </a:lnSpc>
              <a:spcBef>
                <a:spcPts val="0"/>
              </a:spcBef>
              <a:spcAft>
                <a:spcPts val="600"/>
              </a:spcAft>
              <a:buFont typeface="+mj-lt"/>
              <a:buAutoNum type="arabicPeriod"/>
            </a:pPr>
            <a:r>
              <a:rPr lang="ar-SA" sz="2400" dirty="0"/>
              <a:t>المرحلة الثالثة: </a:t>
            </a:r>
            <a:r>
              <a:rPr lang="ar-SY" sz="2400" dirty="0"/>
              <a:t>بناء ق</a:t>
            </a:r>
            <a:r>
              <a:rPr lang="ar-SA" sz="2400" dirty="0"/>
              <a:t>اعدة البيانات الخاصة بالطلاب باستخدام لغة الاستعلامات </a:t>
            </a:r>
            <a:r>
              <a:rPr lang="en-US" sz="2400" dirty="0"/>
              <a:t> SQ</a:t>
            </a:r>
            <a:r>
              <a:rPr lang="ar-SA" sz="2400" dirty="0"/>
              <a:t>و</a:t>
            </a:r>
            <a:r>
              <a:rPr lang="ar-SY" sz="2400" dirty="0"/>
              <a:t>إنشاء</a:t>
            </a:r>
            <a:r>
              <a:rPr lang="ar-SA" sz="2400" dirty="0"/>
              <a:t> </a:t>
            </a:r>
            <a:r>
              <a:rPr lang="ar-SY" sz="2400" dirty="0"/>
              <a:t>الجداول اللازم</a:t>
            </a:r>
            <a:r>
              <a:rPr lang="ar-SA" sz="2400" dirty="0"/>
              <a:t>ة</a:t>
            </a:r>
            <a:r>
              <a:rPr lang="ar-SY" sz="2400" dirty="0"/>
              <a:t> وبعد ذلك</a:t>
            </a:r>
            <a:r>
              <a:rPr lang="ar-SA" sz="2400" dirty="0"/>
              <a:t> </a:t>
            </a:r>
            <a:r>
              <a:rPr lang="ar-SY" sz="2400" dirty="0"/>
              <a:t>الربط بين هذه الجداول .</a:t>
            </a:r>
          </a:p>
          <a:p>
            <a:pPr marL="457189" indent="-457189" algn="justLow">
              <a:lnSpc>
                <a:spcPct val="100000"/>
              </a:lnSpc>
              <a:spcBef>
                <a:spcPts val="0"/>
              </a:spcBef>
              <a:spcAft>
                <a:spcPts val="600"/>
              </a:spcAft>
              <a:buFont typeface="+mj-lt"/>
              <a:buAutoNum type="arabicPeriod"/>
            </a:pPr>
            <a:r>
              <a:rPr lang="ar-SY" sz="2400" dirty="0"/>
              <a:t>المرحلة الرابعة:</a:t>
            </a:r>
            <a:r>
              <a:rPr lang="ar-SA" sz="2400" dirty="0"/>
              <a:t> تصميم واجهة سلسة ومرنة باستخدام لغة</a:t>
            </a:r>
            <a:r>
              <a:rPr lang="ar-SY" sz="2400" dirty="0"/>
              <a:t> البرمجة</a:t>
            </a:r>
            <a:r>
              <a:rPr lang="ar-SA" sz="2400" dirty="0"/>
              <a:t> </a:t>
            </a:r>
            <a:r>
              <a:rPr lang="en-US" sz="2400" dirty="0"/>
              <a:t>C#</a:t>
            </a:r>
            <a:r>
              <a:rPr lang="ar-SA" sz="2400" dirty="0"/>
              <a:t>،</a:t>
            </a:r>
            <a:r>
              <a:rPr lang="ar-SY" sz="2400" dirty="0"/>
              <a:t> تحتوي بداخلها على واجهات فرعية ونوافذ عديدة .</a:t>
            </a: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40759" y="6459786"/>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a:t>
            </a:fld>
            <a:endParaRPr lang="en-US" sz="1800" dirty="0"/>
          </a:p>
        </p:txBody>
      </p:sp>
    </p:spTree>
    <p:extLst>
      <p:ext uri="{BB962C8B-B14F-4D97-AF65-F5344CB8AC3E}">
        <p14:creationId xmlns:p14="http://schemas.microsoft.com/office/powerpoint/2010/main" val="12623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3. إدارة الدرجات: كشف العلامات</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30</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1073430" y="605528"/>
            <a:ext cx="10058400" cy="5654398"/>
          </a:xfrm>
          <a:prstGeom prst="rect">
            <a:avLst/>
          </a:prstGeom>
        </p:spPr>
      </p:pic>
    </p:spTree>
    <p:extLst>
      <p:ext uri="{BB962C8B-B14F-4D97-AF65-F5344CB8AC3E}">
        <p14:creationId xmlns:p14="http://schemas.microsoft.com/office/powerpoint/2010/main" val="402639233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3. إدارة الدرجات: صحيفة الطالب</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31</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1073429" y="605615"/>
            <a:ext cx="10139053" cy="5699564"/>
          </a:xfrm>
          <a:prstGeom prst="rect">
            <a:avLst/>
          </a:prstGeom>
        </p:spPr>
      </p:pic>
    </p:spTree>
    <p:extLst>
      <p:ext uri="{BB962C8B-B14F-4D97-AF65-F5344CB8AC3E}">
        <p14:creationId xmlns:p14="http://schemas.microsoft.com/office/powerpoint/2010/main" val="30898108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3. إدارة الدرجات: اصدار مادة، العشرة الأوائل</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32</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1145594" y="640652"/>
            <a:ext cx="10066889" cy="5659108"/>
          </a:xfrm>
          <a:prstGeom prst="rect">
            <a:avLst/>
          </a:prstGeom>
        </p:spPr>
      </p:pic>
    </p:spTree>
    <p:extLst>
      <p:ext uri="{BB962C8B-B14F-4D97-AF65-F5344CB8AC3E}">
        <p14:creationId xmlns:p14="http://schemas.microsoft.com/office/powerpoint/2010/main" val="2622892223"/>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3. إدارة الدرجات: السجل الامتحاني</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33</a:t>
            </a:fld>
            <a:endParaRPr lang="en-US" sz="1800" dirty="0"/>
          </a:p>
        </p:txBody>
      </p:sp>
      <p:pic>
        <p:nvPicPr>
          <p:cNvPr id="8" name="صورة 7">
            <a:extLst>
              <a:ext uri="{FF2B5EF4-FFF2-40B4-BE49-F238E27FC236}">
                <a16:creationId xmlns:a16="http://schemas.microsoft.com/office/drawing/2014/main" id="{2A4633E2-7536-413A-BD66-D4537CDD208F}"/>
              </a:ext>
            </a:extLst>
          </p:cNvPr>
          <p:cNvPicPr>
            <a:picLocks noChangeAspect="1"/>
          </p:cNvPicPr>
          <p:nvPr/>
        </p:nvPicPr>
        <p:blipFill>
          <a:blip r:embed="rId3"/>
          <a:stretch>
            <a:fillRect/>
          </a:stretch>
        </p:blipFill>
        <p:spPr>
          <a:xfrm>
            <a:off x="800303" y="654300"/>
            <a:ext cx="10433135" cy="5633958"/>
          </a:xfrm>
          <a:prstGeom prst="rect">
            <a:avLst/>
          </a:prstGeom>
        </p:spPr>
      </p:pic>
    </p:spTree>
    <p:extLst>
      <p:ext uri="{BB962C8B-B14F-4D97-AF65-F5344CB8AC3E}">
        <p14:creationId xmlns:p14="http://schemas.microsoft.com/office/powerpoint/2010/main" val="192174357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958" y="0"/>
            <a:ext cx="10058400" cy="654300"/>
          </a:xfrm>
        </p:spPr>
        <p:txBody>
          <a:bodyPr/>
          <a:lstStyle/>
          <a:p>
            <a:r>
              <a:rPr lang="ar-SA" dirty="0"/>
              <a:t>4. إدارة المواد والمدرسين</a:t>
            </a:r>
            <a:endParaRPr lang="en-US" dirty="0"/>
          </a:p>
        </p:txBody>
      </p:sp>
      <p:sp>
        <p:nvSpPr>
          <p:cNvPr id="4" name="Date Placeholder 3"/>
          <p:cNvSpPr>
            <a:spLocks noGrp="1"/>
          </p:cNvSpPr>
          <p:nvPr>
            <p:ph type="dt" sz="half" idx="10"/>
          </p:nvPr>
        </p:nvSpPr>
        <p:spPr>
          <a:xfrm>
            <a:off x="691435" y="6459787"/>
            <a:ext cx="1197436" cy="365125"/>
          </a:xfrm>
        </p:spPr>
        <p:txBody>
          <a:bodyPr/>
          <a:lstStyle/>
          <a:p>
            <a:fld id="{8F22F1C6-676B-4F50-927C-BB152E1B085C}" type="datetime1">
              <a:rPr lang="en-US" sz="1800" smtClean="0"/>
              <a:t>9/16/2020</a:t>
            </a:fld>
            <a:endParaRPr lang="en-US" sz="1800" dirty="0"/>
          </a:p>
        </p:txBody>
      </p:sp>
      <p:sp>
        <p:nvSpPr>
          <p:cNvPr id="5" name="Footer Placeholder 4"/>
          <p:cNvSpPr>
            <a:spLocks noGrp="1"/>
          </p:cNvSpPr>
          <p:nvPr>
            <p:ph type="ftr" sz="quarter" idx="11"/>
          </p:nvPr>
        </p:nvSpPr>
        <p:spPr>
          <a:xfrm>
            <a:off x="2297246"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34</a:t>
            </a:fld>
            <a:endParaRPr lang="en-US" sz="1800" dirty="0"/>
          </a:p>
        </p:txBody>
      </p:sp>
      <p:sp>
        <p:nvSpPr>
          <p:cNvPr id="9" name="عنصر نائب للمحتوى 2"/>
          <p:cNvSpPr>
            <a:spLocks noGrp="1"/>
          </p:cNvSpPr>
          <p:nvPr>
            <p:ph idx="1"/>
          </p:nvPr>
        </p:nvSpPr>
        <p:spPr>
          <a:xfrm>
            <a:off x="1097280" y="1046782"/>
            <a:ext cx="10058400" cy="5191179"/>
          </a:xfrm>
        </p:spPr>
        <p:txBody>
          <a:bodyPr/>
          <a:lstStyle/>
          <a:p>
            <a:r>
              <a:rPr lang="ar-SA" sz="2800" dirty="0">
                <a:cs typeface="+mj-cs"/>
              </a:rPr>
              <a:t>تحوي على 4 إجراءات في نافذتين رئيسيتين:</a:t>
            </a:r>
            <a:br>
              <a:rPr lang="ar-SA" sz="2800" dirty="0">
                <a:cs typeface="+mj-cs"/>
              </a:rPr>
            </a:br>
            <a:r>
              <a:rPr lang="ar-SA" sz="2800" dirty="0">
                <a:cs typeface="+mj-cs"/>
              </a:rPr>
              <a:t>1- إدارة المواد: إضافة، تعديل، حذف.</a:t>
            </a:r>
          </a:p>
          <a:p>
            <a:r>
              <a:rPr lang="ar-SA" sz="2800" dirty="0">
                <a:cs typeface="+mj-cs"/>
              </a:rPr>
              <a:t>2- إدارة المدرسين: إضافة، تعديل، حذف.</a:t>
            </a:r>
          </a:p>
          <a:p>
            <a:endParaRPr lang="ar-SA" dirty="0">
              <a:cs typeface="+mj-cs"/>
            </a:endParaRPr>
          </a:p>
        </p:txBody>
      </p:sp>
    </p:spTree>
    <p:extLst>
      <p:ext uri="{BB962C8B-B14F-4D97-AF65-F5344CB8AC3E}">
        <p14:creationId xmlns:p14="http://schemas.microsoft.com/office/powerpoint/2010/main" val="3594703020"/>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4. إدارة المواد والمدرسين: إضافة مادة</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35</a:t>
            </a:fld>
            <a:endParaRPr lang="en-US" sz="1800" dirty="0"/>
          </a:p>
        </p:txBody>
      </p:sp>
      <p:pic>
        <p:nvPicPr>
          <p:cNvPr id="8" name="صورة 7"/>
          <p:cNvPicPr/>
          <p:nvPr/>
        </p:nvPicPr>
        <p:blipFill>
          <a:blip r:embed="rId3" cstate="print">
            <a:extLst>
              <a:ext uri="{28A0092B-C50C-407E-A947-70E740481C1C}">
                <a14:useLocalDpi xmlns:a14="http://schemas.microsoft.com/office/drawing/2010/main" val="0"/>
              </a:ext>
            </a:extLst>
          </a:blip>
          <a:stretch>
            <a:fillRect/>
          </a:stretch>
        </p:blipFill>
        <p:spPr>
          <a:xfrm>
            <a:off x="1073430" y="605808"/>
            <a:ext cx="10115280" cy="5685809"/>
          </a:xfrm>
          <a:prstGeom prst="rect">
            <a:avLst/>
          </a:prstGeom>
        </p:spPr>
      </p:pic>
    </p:spTree>
    <p:extLst>
      <p:ext uri="{BB962C8B-B14F-4D97-AF65-F5344CB8AC3E}">
        <p14:creationId xmlns:p14="http://schemas.microsoft.com/office/powerpoint/2010/main" val="59571173"/>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4. إدارة المواد والمدرسين: تعديل مادة</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36</a:t>
            </a:fld>
            <a:endParaRPr lang="en-US" sz="1800" dirty="0"/>
          </a:p>
        </p:txBody>
      </p:sp>
      <p:pic>
        <p:nvPicPr>
          <p:cNvPr id="7" name="صورة 6"/>
          <p:cNvPicPr/>
          <p:nvPr/>
        </p:nvPicPr>
        <p:blipFill>
          <a:blip r:embed="rId3">
            <a:extLst>
              <a:ext uri="{28A0092B-C50C-407E-A947-70E740481C1C}">
                <a14:useLocalDpi xmlns:a14="http://schemas.microsoft.com/office/drawing/2010/main" val="0"/>
              </a:ext>
            </a:extLst>
          </a:blip>
          <a:stretch>
            <a:fillRect/>
          </a:stretch>
        </p:blipFill>
        <p:spPr>
          <a:xfrm>
            <a:off x="1883814" y="1468936"/>
            <a:ext cx="8471005" cy="4176214"/>
          </a:xfrm>
          <a:prstGeom prst="rect">
            <a:avLst/>
          </a:prstGeom>
        </p:spPr>
      </p:pic>
    </p:spTree>
    <p:extLst>
      <p:ext uri="{BB962C8B-B14F-4D97-AF65-F5344CB8AC3E}">
        <p14:creationId xmlns:p14="http://schemas.microsoft.com/office/powerpoint/2010/main" val="172970445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4. إدارة المواد والمدرسين: إضافة مدرس</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37</a:t>
            </a:fld>
            <a:endParaRPr lang="en-US" sz="1800" dirty="0"/>
          </a:p>
        </p:txBody>
      </p:sp>
      <p:pic>
        <p:nvPicPr>
          <p:cNvPr id="7" name="صورة 6"/>
          <p:cNvPicPr/>
          <p:nvPr/>
        </p:nvPicPr>
        <p:blipFill rotWithShape="1">
          <a:blip r:embed="rId3">
            <a:extLst>
              <a:ext uri="{28A0092B-C50C-407E-A947-70E740481C1C}">
                <a14:useLocalDpi xmlns:a14="http://schemas.microsoft.com/office/drawing/2010/main" val="0"/>
              </a:ext>
            </a:extLst>
          </a:blip>
          <a:srcRect l="2390" b="12349"/>
          <a:stretch/>
        </p:blipFill>
        <p:spPr bwMode="auto">
          <a:xfrm>
            <a:off x="1906984" y="1487606"/>
            <a:ext cx="8098272" cy="3753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05178880"/>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430" y="0"/>
            <a:ext cx="10058400" cy="654300"/>
          </a:xfrm>
        </p:spPr>
        <p:txBody>
          <a:bodyPr/>
          <a:lstStyle/>
          <a:p>
            <a:r>
              <a:rPr lang="ar-SA" dirty="0"/>
              <a:t>4. إدارة المواد والمدرسين: تعديل مدرس</a:t>
            </a:r>
            <a:endParaRPr lang="en-US" dirty="0"/>
          </a:p>
        </p:txBody>
      </p:sp>
      <p:sp>
        <p:nvSpPr>
          <p:cNvPr id="4" name="Date Placeholder 3"/>
          <p:cNvSpPr>
            <a:spLocks noGrp="1"/>
          </p:cNvSpPr>
          <p:nvPr>
            <p:ph type="dt" sz="half" idx="10"/>
          </p:nvPr>
        </p:nvSpPr>
        <p:spPr>
          <a:xfrm>
            <a:off x="686378"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94718"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38</a:t>
            </a:fld>
            <a:endParaRPr lang="en-US" sz="1800" dirty="0"/>
          </a:p>
        </p:txBody>
      </p:sp>
      <p:pic>
        <p:nvPicPr>
          <p:cNvPr id="7" name="صورة 6"/>
          <p:cNvPicPr/>
          <p:nvPr/>
        </p:nvPicPr>
        <p:blipFill>
          <a:blip r:embed="rId3">
            <a:extLst>
              <a:ext uri="{28A0092B-C50C-407E-A947-70E740481C1C}">
                <a14:useLocalDpi xmlns:a14="http://schemas.microsoft.com/office/drawing/2010/main" val="0"/>
              </a:ext>
            </a:extLst>
          </a:blip>
          <a:stretch>
            <a:fillRect/>
          </a:stretch>
        </p:blipFill>
        <p:spPr>
          <a:xfrm>
            <a:off x="1883814" y="1533576"/>
            <a:ext cx="8568774" cy="4046934"/>
          </a:xfrm>
          <a:prstGeom prst="rect">
            <a:avLst/>
          </a:prstGeom>
        </p:spPr>
      </p:pic>
    </p:spTree>
    <p:extLst>
      <p:ext uri="{BB962C8B-B14F-4D97-AF65-F5344CB8AC3E}">
        <p14:creationId xmlns:p14="http://schemas.microsoft.com/office/powerpoint/2010/main" val="4198745890"/>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844"/>
            <a:ext cx="10058400" cy="654300"/>
          </a:xfrm>
        </p:spPr>
        <p:txBody>
          <a:bodyPr/>
          <a:lstStyle/>
          <a:p>
            <a:r>
              <a:rPr lang="ar-SA" dirty="0"/>
              <a:t>5. إنشاء نسخة احتياطية: انشاء ملف </a:t>
            </a:r>
            <a:r>
              <a:rPr lang="en-US" dirty="0" err="1"/>
              <a:t>bak</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673116"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39</a:t>
            </a:fld>
            <a:endParaRPr lang="en-US" sz="1800" dirty="0"/>
          </a:p>
        </p:txBody>
      </p:sp>
      <p:pic>
        <p:nvPicPr>
          <p:cNvPr id="10" name="صورة 9"/>
          <p:cNvPicPr/>
          <p:nvPr/>
        </p:nvPicPr>
        <p:blipFill>
          <a:blip r:embed="rId3" cstate="print">
            <a:extLst>
              <a:ext uri="{28A0092B-C50C-407E-A947-70E740481C1C}">
                <a14:useLocalDpi xmlns:a14="http://schemas.microsoft.com/office/drawing/2010/main" val="0"/>
              </a:ext>
            </a:extLst>
          </a:blip>
          <a:stretch>
            <a:fillRect/>
          </a:stretch>
        </p:blipFill>
        <p:spPr>
          <a:xfrm>
            <a:off x="1018543" y="573207"/>
            <a:ext cx="10164433" cy="5713550"/>
          </a:xfrm>
          <a:prstGeom prst="rect">
            <a:avLst/>
          </a:prstGeom>
        </p:spPr>
      </p:pic>
    </p:spTree>
    <p:extLst>
      <p:ext uri="{BB962C8B-B14F-4D97-AF65-F5344CB8AC3E}">
        <p14:creationId xmlns:p14="http://schemas.microsoft.com/office/powerpoint/2010/main" val="73680726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4</a:t>
            </a:fld>
            <a:endParaRPr lang="en-US" sz="1800" dirty="0"/>
          </a:p>
        </p:txBody>
      </p:sp>
      <p:sp>
        <p:nvSpPr>
          <p:cNvPr id="3" name="Content Placeholder 2"/>
          <p:cNvSpPr>
            <a:spLocks noGrp="1"/>
          </p:cNvSpPr>
          <p:nvPr>
            <p:ph idx="4294967295"/>
          </p:nvPr>
        </p:nvSpPr>
        <p:spPr>
          <a:xfrm>
            <a:off x="0" y="509587"/>
            <a:ext cx="12192000" cy="5838826"/>
          </a:xfrm>
        </p:spPr>
        <p:txBody>
          <a:bodyPr>
            <a:noAutofit/>
          </a:bodyPr>
          <a:lstStyle/>
          <a:p>
            <a:pPr marL="0" indent="0">
              <a:lnSpc>
                <a:spcPct val="100000"/>
              </a:lnSpc>
              <a:spcBef>
                <a:spcPts val="0"/>
              </a:spcBef>
              <a:spcAft>
                <a:spcPts val="600"/>
              </a:spcAft>
              <a:buNone/>
            </a:pPr>
            <a:r>
              <a:rPr lang="ar-SA" sz="2400" dirty="0"/>
              <a:t>   أولاً:</a:t>
            </a:r>
            <a:r>
              <a:rPr lang="ar-SY" sz="2400" dirty="0"/>
              <a:t> حدود المشروع وبدايته</a:t>
            </a:r>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a:p>
            <a:pPr marL="0" indent="0">
              <a:lnSpc>
                <a:spcPct val="100000"/>
              </a:lnSpc>
              <a:spcBef>
                <a:spcPts val="0"/>
              </a:spcBef>
              <a:spcAft>
                <a:spcPts val="600"/>
              </a:spcAft>
              <a:buNone/>
            </a:pPr>
            <a:endParaRPr lang="ar-SY" sz="2400" dirty="0"/>
          </a:p>
        </p:txBody>
      </p:sp>
      <p:sp>
        <p:nvSpPr>
          <p:cNvPr id="2" name="Title 1"/>
          <p:cNvSpPr>
            <a:spLocks noGrp="1"/>
          </p:cNvSpPr>
          <p:nvPr>
            <p:ph type="title" idx="4294967295"/>
          </p:nvPr>
        </p:nvSpPr>
        <p:spPr>
          <a:xfrm>
            <a:off x="1097282" y="-23183"/>
            <a:ext cx="10058400" cy="532769"/>
          </a:xfrm>
        </p:spPr>
        <p:txBody>
          <a:bodyPr>
            <a:normAutofit fontScale="90000"/>
          </a:bodyPr>
          <a:lstStyle/>
          <a:p>
            <a:r>
              <a:rPr lang="ar-SA" dirty="0"/>
              <a:t>مراحل إنجاز المشروع</a:t>
            </a:r>
            <a:endParaRPr lang="en-US" dirty="0"/>
          </a:p>
        </p:txBody>
      </p:sp>
      <p:pic>
        <p:nvPicPr>
          <p:cNvPr id="9" name="صورة 8">
            <a:extLst>
              <a:ext uri="{FF2B5EF4-FFF2-40B4-BE49-F238E27FC236}">
                <a16:creationId xmlns:a16="http://schemas.microsoft.com/office/drawing/2014/main" id="{7F2C0B78-2E45-47B0-A031-2BC5994C17F6}"/>
              </a:ext>
            </a:extLst>
          </p:cNvPr>
          <p:cNvPicPr>
            <a:picLocks noChangeAspect="1"/>
          </p:cNvPicPr>
          <p:nvPr/>
        </p:nvPicPr>
        <p:blipFill>
          <a:blip r:embed="rId3"/>
          <a:stretch>
            <a:fillRect/>
          </a:stretch>
        </p:blipFill>
        <p:spPr>
          <a:xfrm>
            <a:off x="2294718" y="985416"/>
            <a:ext cx="7525687" cy="2527054"/>
          </a:xfrm>
          <a:prstGeom prst="rect">
            <a:avLst/>
          </a:prstGeom>
        </p:spPr>
      </p:pic>
      <p:pic>
        <p:nvPicPr>
          <p:cNvPr id="10" name="صورة 9">
            <a:extLst>
              <a:ext uri="{FF2B5EF4-FFF2-40B4-BE49-F238E27FC236}">
                <a16:creationId xmlns:a16="http://schemas.microsoft.com/office/drawing/2014/main" id="{193190E7-862D-4475-B3EA-B4E271F52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13" y="3885970"/>
            <a:ext cx="11438095" cy="2177205"/>
          </a:xfrm>
          <a:prstGeom prst="rect">
            <a:avLst/>
          </a:prstGeom>
        </p:spPr>
      </p:pic>
    </p:spTree>
    <p:extLst>
      <p:ext uri="{BB962C8B-B14F-4D97-AF65-F5344CB8AC3E}">
        <p14:creationId xmlns:p14="http://schemas.microsoft.com/office/powerpoint/2010/main" val="1315883943"/>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11668"/>
            <a:ext cx="10058400" cy="654300"/>
          </a:xfrm>
        </p:spPr>
        <p:txBody>
          <a:bodyPr/>
          <a:lstStyle/>
          <a:p>
            <a:r>
              <a:rPr lang="ar-SA" dirty="0"/>
              <a:t>5. إنشاء نسخة احتياطية: تصدير إلى اكسل</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673116" y="6459787"/>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40</a:t>
            </a:fld>
            <a:endParaRPr lang="en-US" sz="1800" dirty="0"/>
          </a:p>
        </p:txBody>
      </p:sp>
      <p:pic>
        <p:nvPicPr>
          <p:cNvPr id="7" name="صورة 6"/>
          <p:cNvPicPr/>
          <p:nvPr/>
        </p:nvPicPr>
        <p:blipFill>
          <a:blip r:embed="rId3" cstate="print">
            <a:extLst>
              <a:ext uri="{28A0092B-C50C-407E-A947-70E740481C1C}">
                <a14:useLocalDpi xmlns:a14="http://schemas.microsoft.com/office/drawing/2010/main" val="0"/>
              </a:ext>
            </a:extLst>
          </a:blip>
          <a:stretch>
            <a:fillRect/>
          </a:stretch>
        </p:blipFill>
        <p:spPr>
          <a:xfrm>
            <a:off x="967601" y="573207"/>
            <a:ext cx="10188079" cy="5727546"/>
          </a:xfrm>
          <a:prstGeom prst="rect">
            <a:avLst/>
          </a:prstGeom>
        </p:spPr>
      </p:pic>
    </p:spTree>
    <p:extLst>
      <p:ext uri="{BB962C8B-B14F-4D97-AF65-F5344CB8AC3E}">
        <p14:creationId xmlns:p14="http://schemas.microsoft.com/office/powerpoint/2010/main" val="289014825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0"/>
            <a:ext cx="10058400" cy="654300"/>
          </a:xfrm>
        </p:spPr>
        <p:txBody>
          <a:bodyPr/>
          <a:lstStyle/>
          <a:p>
            <a:r>
              <a:rPr lang="ar-SA" dirty="0"/>
              <a:t>6. استعادة نسخة احتياطية</a:t>
            </a:r>
            <a:endParaRPr lang="en-US" dirty="0"/>
          </a:p>
        </p:txBody>
      </p:sp>
      <p:sp>
        <p:nvSpPr>
          <p:cNvPr id="4" name="Date Placeholder 3"/>
          <p:cNvSpPr>
            <a:spLocks noGrp="1"/>
          </p:cNvSpPr>
          <p:nvPr>
            <p:ph type="dt" sz="half" idx="10"/>
          </p:nvPr>
        </p:nvSpPr>
        <p:spPr>
          <a:xfrm>
            <a:off x="703387" y="6452228"/>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41</a:t>
            </a:fld>
            <a:endParaRPr lang="en-US" sz="1800" dirty="0"/>
          </a:p>
        </p:txBody>
      </p:sp>
      <p:pic>
        <p:nvPicPr>
          <p:cNvPr id="8" name="صورة 7"/>
          <p:cNvPicPr/>
          <p:nvPr/>
        </p:nvPicPr>
        <p:blipFill>
          <a:blip r:embed="rId3">
            <a:extLst>
              <a:ext uri="{28A0092B-C50C-407E-A947-70E740481C1C}">
                <a14:useLocalDpi xmlns:a14="http://schemas.microsoft.com/office/drawing/2010/main" val="0"/>
              </a:ext>
            </a:extLst>
          </a:blip>
          <a:stretch>
            <a:fillRect/>
          </a:stretch>
        </p:blipFill>
        <p:spPr>
          <a:xfrm>
            <a:off x="1050879" y="592649"/>
            <a:ext cx="10161604" cy="5712820"/>
          </a:xfrm>
          <a:prstGeom prst="rect">
            <a:avLst/>
          </a:prstGeom>
        </p:spPr>
      </p:pic>
    </p:spTree>
    <p:extLst>
      <p:ext uri="{BB962C8B-B14F-4D97-AF65-F5344CB8AC3E}">
        <p14:creationId xmlns:p14="http://schemas.microsoft.com/office/powerpoint/2010/main" val="238770648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خاتمة</a:t>
            </a:r>
            <a:endParaRPr lang="en-US" dirty="0"/>
          </a:p>
        </p:txBody>
      </p:sp>
      <p:sp>
        <p:nvSpPr>
          <p:cNvPr id="4" name="Date Placeholder 3"/>
          <p:cNvSpPr>
            <a:spLocks noGrp="1"/>
          </p:cNvSpPr>
          <p:nvPr>
            <p:ph type="dt" sz="half" idx="10"/>
          </p:nvPr>
        </p:nvSpPr>
        <p:spPr>
          <a:xfrm>
            <a:off x="703387" y="6452228"/>
            <a:ext cx="1197436" cy="365125"/>
          </a:xfrm>
        </p:spPr>
        <p:txBody>
          <a:bodyPr/>
          <a:lstStyle/>
          <a:p>
            <a:fld id="{8F22F1C6-676B-4F50-927C-BB152E1B085C}" type="datetime1">
              <a:rPr lang="en-US" sz="1800" smtClean="0"/>
              <a:t>9/16/2020</a:t>
            </a:fld>
            <a:endParaRPr lang="en-US" dirty="0"/>
          </a:p>
        </p:txBody>
      </p:sp>
      <p:sp>
        <p:nvSpPr>
          <p:cNvPr id="5" name="Footer Placeholder 4"/>
          <p:cNvSpPr>
            <a:spLocks noGrp="1"/>
          </p:cNvSpPr>
          <p:nvPr>
            <p:ph type="ftr" sz="quarter" idx="11"/>
          </p:nvPr>
        </p:nvSpPr>
        <p:spPr>
          <a:xfrm>
            <a:off x="2288087" y="6459787"/>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42</a:t>
            </a:fld>
            <a:endParaRPr lang="en-US" sz="1800" dirty="0"/>
          </a:p>
        </p:txBody>
      </p:sp>
      <p:sp>
        <p:nvSpPr>
          <p:cNvPr id="8" name="عنصر نائب للمحتوى 7">
            <a:extLst>
              <a:ext uri="{FF2B5EF4-FFF2-40B4-BE49-F238E27FC236}">
                <a16:creationId xmlns:a16="http://schemas.microsoft.com/office/drawing/2014/main" id="{180757BF-5C78-4910-862F-655564B8F0DD}"/>
              </a:ext>
            </a:extLst>
          </p:cNvPr>
          <p:cNvSpPr>
            <a:spLocks noGrp="1"/>
          </p:cNvSpPr>
          <p:nvPr>
            <p:ph idx="1"/>
          </p:nvPr>
        </p:nvSpPr>
        <p:spPr/>
        <p:txBody>
          <a:bodyPr>
            <a:normAutofit/>
          </a:bodyPr>
          <a:lstStyle/>
          <a:p>
            <a:r>
              <a:rPr lang="ar-SA" sz="2400" dirty="0"/>
              <a:t>في الختام نتقدم بالشكر إلى كل من ساعد على إتمام هذا البحث وزودنا بالمعلومات اللازمة أما الشكر الخاص والامتنان لكادر كلية المعلوماتية من دكاترة قديرين وأساتذة مميزين الذين لم يبخلوا علينا بحرف واحد فنقول لهم جزاكم الله عنا خير الجزاء.</a:t>
            </a:r>
          </a:p>
          <a:p>
            <a:endParaRPr lang="ar-SA" sz="2400" dirty="0"/>
          </a:p>
          <a:p>
            <a:pPr algn="ctr"/>
            <a:r>
              <a:rPr lang="ar-SA" sz="3600" dirty="0">
                <a:solidFill>
                  <a:schemeClr val="accent1"/>
                </a:solidFill>
                <a:cs typeface="DecoType Naskh" panose="02010400000000000000" pitchFamily="2" charset="-78"/>
              </a:rPr>
              <a:t>وآخر دعوانا أن الحمد لله رب العالمين</a:t>
            </a:r>
          </a:p>
          <a:p>
            <a:endParaRPr lang="en-US" sz="2400" dirty="0"/>
          </a:p>
        </p:txBody>
      </p:sp>
    </p:spTree>
    <p:extLst>
      <p:ext uri="{BB962C8B-B14F-4D97-AF65-F5344CB8AC3E}">
        <p14:creationId xmlns:p14="http://schemas.microsoft.com/office/powerpoint/2010/main" val="253076404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654300"/>
          </a:xfrm>
        </p:spPr>
        <p:txBody>
          <a:bodyPr/>
          <a:lstStyle/>
          <a:p>
            <a:r>
              <a:rPr lang="ar-SA" dirty="0"/>
              <a:t>مراحل إنجاز المشروع</a:t>
            </a:r>
            <a:endParaRPr lang="en-US" dirty="0"/>
          </a:p>
        </p:txBody>
      </p:sp>
      <p:sp>
        <p:nvSpPr>
          <p:cNvPr id="3" name="Content Placeholder 2"/>
          <p:cNvSpPr>
            <a:spLocks noGrp="1"/>
          </p:cNvSpPr>
          <p:nvPr>
            <p:ph idx="1"/>
          </p:nvPr>
        </p:nvSpPr>
        <p:spPr>
          <a:xfrm>
            <a:off x="1097280" y="1099931"/>
            <a:ext cx="10058400" cy="5247860"/>
          </a:xfrm>
        </p:spPr>
        <p:txBody>
          <a:bodyPr>
            <a:noAutofit/>
          </a:bodyPr>
          <a:lstStyle/>
          <a:p>
            <a:pPr marL="0" indent="0">
              <a:lnSpc>
                <a:spcPct val="100000"/>
              </a:lnSpc>
              <a:spcBef>
                <a:spcPts val="0"/>
              </a:spcBef>
              <a:spcAft>
                <a:spcPts val="600"/>
              </a:spcAft>
              <a:buNone/>
            </a:pPr>
            <a:r>
              <a:rPr lang="ar-SA" sz="2400" dirty="0"/>
              <a:t>ثانياً: تحليل النظام باستخدام</a:t>
            </a:r>
            <a:r>
              <a:rPr lang="en-US" sz="2400" dirty="0"/>
              <a:t> </a:t>
            </a:r>
            <a:r>
              <a:rPr lang="ar-SA" sz="2400" dirty="0"/>
              <a:t> لغة النمذجة الموحدة </a:t>
            </a:r>
            <a:r>
              <a:rPr lang="en-GB" sz="2400" dirty="0"/>
              <a:t>UML</a:t>
            </a:r>
            <a:r>
              <a:rPr lang="ar-SA" sz="2400" dirty="0"/>
              <a:t> :</a:t>
            </a:r>
          </a:p>
          <a:p>
            <a:pPr marL="0" indent="0">
              <a:lnSpc>
                <a:spcPct val="100000"/>
              </a:lnSpc>
              <a:spcBef>
                <a:spcPts val="0"/>
              </a:spcBef>
              <a:spcAft>
                <a:spcPts val="600"/>
              </a:spcAft>
              <a:buNone/>
            </a:pPr>
            <a:r>
              <a:rPr lang="ar-SA" sz="2400" dirty="0"/>
              <a:t>من خلال هذه اللغة تم إنجاز المخططات التالية:</a:t>
            </a:r>
          </a:p>
          <a:p>
            <a:pPr marL="457200" indent="-457200">
              <a:lnSpc>
                <a:spcPct val="100000"/>
              </a:lnSpc>
              <a:spcBef>
                <a:spcPts val="0"/>
              </a:spcBef>
              <a:spcAft>
                <a:spcPts val="600"/>
              </a:spcAft>
              <a:buFont typeface="+mj-lt"/>
              <a:buAutoNum type="arabicPeriod"/>
            </a:pPr>
            <a:r>
              <a:rPr lang="ar-SA" sz="2400" dirty="0"/>
              <a:t>مخطط حالات الاستخدام للفاعل "المدير".</a:t>
            </a:r>
          </a:p>
          <a:p>
            <a:pPr marL="457200" indent="-457200">
              <a:lnSpc>
                <a:spcPct val="100000"/>
              </a:lnSpc>
              <a:spcBef>
                <a:spcPts val="0"/>
              </a:spcBef>
              <a:spcAft>
                <a:spcPts val="600"/>
              </a:spcAft>
              <a:buFont typeface="+mj-lt"/>
              <a:buAutoNum type="arabicPeriod"/>
            </a:pPr>
            <a:r>
              <a:rPr lang="ar-SA" sz="2400" dirty="0"/>
              <a:t>مخطط حالات الاستخدام للفاعل "شؤون الطلاب".</a:t>
            </a:r>
          </a:p>
          <a:p>
            <a:pPr marL="457200" indent="-457200">
              <a:lnSpc>
                <a:spcPct val="100000"/>
              </a:lnSpc>
              <a:spcBef>
                <a:spcPts val="0"/>
              </a:spcBef>
              <a:spcAft>
                <a:spcPts val="600"/>
              </a:spcAft>
              <a:buFont typeface="+mj-lt"/>
              <a:buAutoNum type="arabicPeriod"/>
            </a:pPr>
            <a:r>
              <a:rPr lang="ar-SA" sz="2400" dirty="0"/>
              <a:t>مخطط حالات الاستخدام للفاعل " شؤون الامتحانات".</a:t>
            </a:r>
          </a:p>
          <a:p>
            <a:pPr marL="457200" indent="-457200">
              <a:lnSpc>
                <a:spcPct val="100000"/>
              </a:lnSpc>
              <a:spcBef>
                <a:spcPts val="0"/>
              </a:spcBef>
              <a:spcAft>
                <a:spcPts val="600"/>
              </a:spcAft>
              <a:buFont typeface="+mj-lt"/>
              <a:buAutoNum type="arabicPeriod"/>
            </a:pPr>
            <a:r>
              <a:rPr lang="ar-SA" sz="2400" dirty="0"/>
              <a:t>مخطط فئات النظام </a:t>
            </a:r>
            <a:r>
              <a:rPr lang="en-US" sz="2400" dirty="0"/>
              <a:t>class diagram</a:t>
            </a:r>
            <a:r>
              <a:rPr lang="ar-SA" sz="2400" dirty="0"/>
              <a:t>.</a:t>
            </a:r>
          </a:p>
          <a:p>
            <a:pPr marL="457200" indent="-457200">
              <a:lnSpc>
                <a:spcPct val="100000"/>
              </a:lnSpc>
              <a:spcBef>
                <a:spcPts val="0"/>
              </a:spcBef>
              <a:spcAft>
                <a:spcPts val="600"/>
              </a:spcAft>
              <a:buFont typeface="+mj-lt"/>
              <a:buAutoNum type="arabicPeriod"/>
            </a:pPr>
            <a:r>
              <a:rPr lang="ar-SA" sz="2400" dirty="0"/>
              <a:t>المخطط التتابعي </a:t>
            </a:r>
            <a:r>
              <a:rPr lang="en-US" sz="2400" dirty="0"/>
              <a:t>sequence diagram</a:t>
            </a:r>
            <a:r>
              <a:rPr lang="ar-SA" sz="2400" dirty="0"/>
              <a:t>.</a:t>
            </a:r>
          </a:p>
          <a:p>
            <a:pPr marL="457200" indent="-457200">
              <a:lnSpc>
                <a:spcPct val="100000"/>
              </a:lnSpc>
              <a:spcBef>
                <a:spcPts val="0"/>
              </a:spcBef>
              <a:spcAft>
                <a:spcPts val="600"/>
              </a:spcAft>
              <a:buFont typeface="+mj-lt"/>
              <a:buAutoNum type="arabicPeriod"/>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40759" y="6459786"/>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5</a:t>
            </a:fld>
            <a:endParaRPr lang="en-US" sz="1800" dirty="0"/>
          </a:p>
        </p:txBody>
      </p:sp>
    </p:spTree>
    <p:extLst>
      <p:ext uri="{BB962C8B-B14F-4D97-AF65-F5344CB8AC3E}">
        <p14:creationId xmlns:p14="http://schemas.microsoft.com/office/powerpoint/2010/main" val="197231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182880"/>
            <a:ext cx="10058400" cy="493979"/>
          </a:xfrm>
        </p:spPr>
        <p:txBody>
          <a:bodyPr>
            <a:noAutofit/>
          </a:bodyPr>
          <a:lstStyle/>
          <a:p>
            <a:r>
              <a:rPr lang="ar-SA" sz="3200" dirty="0"/>
              <a:t>ثانياً: </a:t>
            </a:r>
            <a:r>
              <a:rPr lang="ar-SY" sz="3200" dirty="0"/>
              <a:t>هندسة المتطلبات البرمجية</a:t>
            </a:r>
            <a:endParaRPr lang="en-US" sz="3200" dirty="0"/>
          </a:p>
        </p:txBody>
      </p:sp>
      <p:sp>
        <p:nvSpPr>
          <p:cNvPr id="3" name="Content Placeholder 2"/>
          <p:cNvSpPr>
            <a:spLocks noGrp="1"/>
          </p:cNvSpPr>
          <p:nvPr>
            <p:ph idx="1"/>
          </p:nvPr>
        </p:nvSpPr>
        <p:spPr>
          <a:xfrm>
            <a:off x="1066801" y="548639"/>
            <a:ext cx="10058400" cy="5725551"/>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0877" y="643436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6</a:t>
            </a:fld>
            <a:endParaRPr lang="en-US" sz="1800" dirty="0"/>
          </a:p>
        </p:txBody>
      </p:sp>
      <p:pic>
        <p:nvPicPr>
          <p:cNvPr id="7" name="صورة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274190"/>
          </a:xfrm>
          <a:prstGeom prst="rect">
            <a:avLst/>
          </a:prstGeom>
        </p:spPr>
      </p:pic>
    </p:spTree>
    <p:extLst>
      <p:ext uri="{BB962C8B-B14F-4D97-AF65-F5344CB8AC3E}">
        <p14:creationId xmlns:p14="http://schemas.microsoft.com/office/powerpoint/2010/main" val="116669209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434364"/>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0877" y="643436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7</a:t>
            </a:fld>
            <a:endParaRPr lang="en-US" sz="1800" dirty="0"/>
          </a:p>
        </p:txBody>
      </p:sp>
      <p:pic>
        <p:nvPicPr>
          <p:cNvPr id="2" name="صورة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291618"/>
          </a:xfrm>
          <a:prstGeom prst="rect">
            <a:avLst/>
          </a:prstGeom>
        </p:spPr>
      </p:pic>
    </p:spTree>
    <p:extLst>
      <p:ext uri="{BB962C8B-B14F-4D97-AF65-F5344CB8AC3E}">
        <p14:creationId xmlns:p14="http://schemas.microsoft.com/office/powerpoint/2010/main" val="193823160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14"/>
            <a:ext cx="12192000" cy="6339576"/>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0877" y="643436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8</a:t>
            </a:fld>
            <a:endParaRPr lang="en-US" sz="1800" dirty="0"/>
          </a:p>
        </p:txBody>
      </p:sp>
      <p:pic>
        <p:nvPicPr>
          <p:cNvPr id="2" name="صورة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330462"/>
          </a:xfrm>
          <a:prstGeom prst="rect">
            <a:avLst/>
          </a:prstGeom>
        </p:spPr>
      </p:pic>
    </p:spTree>
    <p:extLst>
      <p:ext uri="{BB962C8B-B14F-4D97-AF65-F5344CB8AC3E}">
        <p14:creationId xmlns:p14="http://schemas.microsoft.com/office/powerpoint/2010/main" val="65827534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114"/>
            <a:ext cx="12192000" cy="6339576"/>
          </a:xfrm>
        </p:spPr>
        <p:txBody>
          <a:bodyPr>
            <a:noAutofit/>
          </a:bodyPr>
          <a:lstStyle/>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2400" dirty="0"/>
          </a:p>
          <a:p>
            <a:pPr marL="0" indent="0">
              <a:lnSpc>
                <a:spcPct val="100000"/>
              </a:lnSpc>
              <a:spcBef>
                <a:spcPts val="0"/>
              </a:spcBef>
              <a:spcAft>
                <a:spcPts val="600"/>
              </a:spcAft>
              <a:buNone/>
            </a:pPr>
            <a:endParaRPr lang="ar-SA" sz="1600" dirty="0"/>
          </a:p>
        </p:txBody>
      </p:sp>
      <p:sp>
        <p:nvSpPr>
          <p:cNvPr id="4" name="Date Placeholder 3"/>
          <p:cNvSpPr>
            <a:spLocks noGrp="1"/>
          </p:cNvSpPr>
          <p:nvPr>
            <p:ph type="dt" sz="half" idx="10"/>
          </p:nvPr>
        </p:nvSpPr>
        <p:spPr>
          <a:xfrm>
            <a:off x="700877" y="6434364"/>
            <a:ext cx="1197436" cy="365125"/>
          </a:xfrm>
        </p:spPr>
        <p:txBody>
          <a:bodyPr/>
          <a:lstStyle/>
          <a:p>
            <a:fld id="{8F22F1C6-676B-4F50-927C-BB152E1B085C}" type="datetime1">
              <a:rPr lang="en-US" sz="1800"/>
              <a:t>9/16/2020</a:t>
            </a:fld>
            <a:endParaRPr lang="en-US" sz="1800" dirty="0"/>
          </a:p>
        </p:txBody>
      </p:sp>
      <p:sp>
        <p:nvSpPr>
          <p:cNvPr id="5" name="Footer Placeholder 4"/>
          <p:cNvSpPr>
            <a:spLocks noGrp="1"/>
          </p:cNvSpPr>
          <p:nvPr>
            <p:ph type="ftr" sz="quarter" idx="11"/>
          </p:nvPr>
        </p:nvSpPr>
        <p:spPr>
          <a:xfrm>
            <a:off x="2288089" y="6459786"/>
            <a:ext cx="7615825" cy="365125"/>
          </a:xfrm>
        </p:spPr>
        <p:txBody>
          <a:bodyPr/>
          <a:lstStyle/>
          <a:p>
            <a:r>
              <a:rPr lang="ar-SY" sz="1800" dirty="0"/>
              <a:t>جامعة حلب في المناطق المحررة - كلية الهندسة المعلوماتية     </a:t>
            </a:r>
            <a:endParaRPr lang="en-US" sz="1800" dirty="0"/>
          </a:p>
        </p:txBody>
      </p:sp>
      <p:sp>
        <p:nvSpPr>
          <p:cNvPr id="6" name="Slide Number Placeholder 5"/>
          <p:cNvSpPr>
            <a:spLocks noGrp="1"/>
          </p:cNvSpPr>
          <p:nvPr>
            <p:ph type="sldNum" sz="quarter" idx="12"/>
          </p:nvPr>
        </p:nvSpPr>
        <p:spPr/>
        <p:txBody>
          <a:bodyPr/>
          <a:lstStyle/>
          <a:p>
            <a:fld id="{478E313A-EAE8-4878-81D0-494C58600CD4}" type="slidenum">
              <a:rPr lang="en-US" sz="1800"/>
              <a:t>9</a:t>
            </a:fld>
            <a:endParaRPr lang="en-US" sz="1800" dirty="0"/>
          </a:p>
        </p:txBody>
      </p:sp>
      <p:pic>
        <p:nvPicPr>
          <p:cNvPr id="7" name="صورة 6">
            <a:extLst>
              <a:ext uri="{FF2B5EF4-FFF2-40B4-BE49-F238E27FC236}">
                <a16:creationId xmlns:a16="http://schemas.microsoft.com/office/drawing/2014/main" id="{98AAE5B3-3701-4C62-ADEA-93E789A69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330462"/>
          </a:xfrm>
          <a:prstGeom prst="rect">
            <a:avLst/>
          </a:prstGeom>
        </p:spPr>
      </p:pic>
    </p:spTree>
    <p:extLst>
      <p:ext uri="{BB962C8B-B14F-4D97-AF65-F5344CB8AC3E}">
        <p14:creationId xmlns:p14="http://schemas.microsoft.com/office/powerpoint/2010/main" val="1850377892"/>
      </p:ext>
    </p:extLst>
  </p:cSld>
  <p:clrMapOvr>
    <a:masterClrMapping/>
  </p:clrMapOvr>
  <p:transition spd="slow">
    <p:fade/>
  </p:transition>
</p:sld>
</file>

<file path=ppt/theme/theme1.xml><?xml version="1.0" encoding="utf-8"?>
<a:theme xmlns:a="http://schemas.openxmlformats.org/drawingml/2006/main" name="Retrospect">
  <a:themeElements>
    <a:clrScheme name="تدفق">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7014</TotalTime>
  <Words>1355</Words>
  <Application>Microsoft Office PowerPoint</Application>
  <PresentationFormat>شاشة عريضة</PresentationFormat>
  <Paragraphs>276</Paragraphs>
  <Slides>42</Slides>
  <Notes>40</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42</vt:i4>
      </vt:variant>
    </vt:vector>
  </HeadingPairs>
  <TitlesOfParts>
    <vt:vector size="50" baseType="lpstr">
      <vt:lpstr>Arial</vt:lpstr>
      <vt:lpstr>Calibri</vt:lpstr>
      <vt:lpstr>Calibri Light</vt:lpstr>
      <vt:lpstr>Simplified Arabic</vt:lpstr>
      <vt:lpstr>SimplifiedArabic</vt:lpstr>
      <vt:lpstr>Symbol</vt:lpstr>
      <vt:lpstr>Wingdings</vt:lpstr>
      <vt:lpstr>Retrospect</vt:lpstr>
      <vt:lpstr>أتمتة شؤون الطلاب و الامتحانات ((مشروع تخرج أُعدَّ لنيل درجة الإجازة في الهندسة المعلوماتية))</vt:lpstr>
      <vt:lpstr>أهداف المشروع</vt:lpstr>
      <vt:lpstr>مراحل إنجاز المشروع</vt:lpstr>
      <vt:lpstr>مراحل إنجاز المشروع</vt:lpstr>
      <vt:lpstr>مراحل إنجاز المشروع</vt:lpstr>
      <vt:lpstr>ثانياً: هندسة المتطلبات البرمجية</vt:lpstr>
      <vt:lpstr>عرض تقديمي في PowerPoint</vt:lpstr>
      <vt:lpstr>عرض تقديمي في PowerPoint</vt:lpstr>
      <vt:lpstr>عرض تقديمي في PowerPoint</vt:lpstr>
      <vt:lpstr>عرض تقديمي في PowerPoint</vt:lpstr>
      <vt:lpstr>مراحل إنجاز المشروع</vt:lpstr>
      <vt:lpstr>عرض تقديمي في PowerPoint</vt:lpstr>
      <vt:lpstr>C#</vt:lpstr>
      <vt:lpstr>واجهات البرنامج</vt:lpstr>
      <vt:lpstr>الواجهة الأولى: واجهة تسجيل الدخول</vt:lpstr>
      <vt:lpstr>الواجهة الثانية: واجهة البرنامج الرئيسية </vt:lpstr>
      <vt:lpstr>1. إدارة الطلاب</vt:lpstr>
      <vt:lpstr>1. إدارة الطلاب: تسجيل طالب</vt:lpstr>
      <vt:lpstr>1. إدارة الطلاب: تعديل طالب</vt:lpstr>
      <vt:lpstr>1. إدارة الطلاب: قائمة الطلاب</vt:lpstr>
      <vt:lpstr>1. إدارة الطلاب: ترفيع الطلاب</vt:lpstr>
      <vt:lpstr>1. إدارة الطلاب: قائمة الرسوم</vt:lpstr>
      <vt:lpstr>1. إدارة الطلاب: إضافة رسوم</vt:lpstr>
      <vt:lpstr>1. إدارة الطلاب: تعديل رسوم</vt:lpstr>
      <vt:lpstr>2. ادخال الدرجات</vt:lpstr>
      <vt:lpstr>2. ادخال الدرجات: إضافة درجة</vt:lpstr>
      <vt:lpstr>2. ادخال الدرجات: تعديل درجة</vt:lpstr>
      <vt:lpstr>2. ادخال الدرجات: إضافة عدة درجات</vt:lpstr>
      <vt:lpstr>3. إدارة الدرجات</vt:lpstr>
      <vt:lpstr>3. إدارة الدرجات: كشف العلامات</vt:lpstr>
      <vt:lpstr>3. إدارة الدرجات: صحيفة الطالب</vt:lpstr>
      <vt:lpstr>3. إدارة الدرجات: اصدار مادة، العشرة الأوائل</vt:lpstr>
      <vt:lpstr>3. إدارة الدرجات: السجل الامتحاني</vt:lpstr>
      <vt:lpstr>4. إدارة المواد والمدرسين</vt:lpstr>
      <vt:lpstr>4. إدارة المواد والمدرسين: إضافة مادة</vt:lpstr>
      <vt:lpstr>4. إدارة المواد والمدرسين: تعديل مادة</vt:lpstr>
      <vt:lpstr>4. إدارة المواد والمدرسين: إضافة مدرس</vt:lpstr>
      <vt:lpstr>4. إدارة المواد والمدرسين: تعديل مدرس</vt:lpstr>
      <vt:lpstr>5. إنشاء نسخة احتياطية: انشاء ملف bak</vt:lpstr>
      <vt:lpstr>5. إنشاء نسخة احتياطية: تصدير إلى اكسل</vt:lpstr>
      <vt:lpstr>6. استعادة نسخة احتياطية</vt:lpstr>
      <vt:lpstr>خاتمة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Alomar</dc:creator>
  <cp:lastModifiedBy>Abo_Fahed</cp:lastModifiedBy>
  <cp:revision>474</cp:revision>
  <dcterms:created xsi:type="dcterms:W3CDTF">2017-04-21T21:57:22Z</dcterms:created>
  <dcterms:modified xsi:type="dcterms:W3CDTF">2020-09-16T21:00:26Z</dcterms:modified>
</cp:coreProperties>
</file>